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4affd7a3efa4336" /><Relationship Type="http://schemas.openxmlformats.org/officeDocument/2006/relationships/extended-properties" Target="/docProps/app.xml" Id="R093081b619be4e2b" /><Relationship Type="http://schemas.openxmlformats.org/officeDocument/2006/relationships/officeDocument" Target="/ppt/presentation.xml" Id="Rde7452ec7526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9740ce75c4fb1"/>
  </p:sldMasterIdLst>
  <p:notesMasterIdLst>
    <p:notesMasterId xmlns:r="http://schemas.openxmlformats.org/officeDocument/2006/relationships" r:id="R5675137375d841e7"/>
  </p:notesMasterIdLst>
  <p:sldIdLst>
    <p:sldId xmlns:r="http://schemas.openxmlformats.org/officeDocument/2006/relationships" id="256" r:id="R66fe5a26b7d045a6"/>
    <p:sldId xmlns:r="http://schemas.openxmlformats.org/officeDocument/2006/relationships" id="257" r:id="Rfa47b7ecc2cd49a6"/>
    <p:sldId xmlns:r="http://schemas.openxmlformats.org/officeDocument/2006/relationships" id="258" r:id="R490c7f7ce41e4d27"/>
    <p:sldId xmlns:r="http://schemas.openxmlformats.org/officeDocument/2006/relationships" id="259" r:id="R633ed8ce45ad47c5"/>
    <p:sldId xmlns:r="http://schemas.openxmlformats.org/officeDocument/2006/relationships" id="260" r:id="R83d6eeb549e147d0"/>
    <p:sldId xmlns:r="http://schemas.openxmlformats.org/officeDocument/2006/relationships" id="261" r:id="Ra52cb5629b1e4ccc"/>
    <p:sldId xmlns:r="http://schemas.openxmlformats.org/officeDocument/2006/relationships" id="262" r:id="R1cc2f7ab67204190"/>
    <p:sldId xmlns:r="http://schemas.openxmlformats.org/officeDocument/2006/relationships" id="263" r:id="Rc51b6f2d9f65496b"/>
    <p:sldId xmlns:r="http://schemas.openxmlformats.org/officeDocument/2006/relationships" id="264" r:id="Rf82914b40946467f"/>
    <p:sldId xmlns:r="http://schemas.openxmlformats.org/officeDocument/2006/relationships" id="265" r:id="R1213a49d42a64f91"/>
    <p:sldId xmlns:r="http://schemas.openxmlformats.org/officeDocument/2006/relationships" id="266" r:id="R68dcf80719a247f3"/>
    <p:sldId xmlns:r="http://schemas.openxmlformats.org/officeDocument/2006/relationships" id="267" r:id="R9d42116f7d304185"/>
    <p:sldId xmlns:r="http://schemas.openxmlformats.org/officeDocument/2006/relationships" id="268" r:id="Rfb8837cd50584383"/>
    <p:sldId xmlns:r="http://schemas.openxmlformats.org/officeDocument/2006/relationships" id="269" r:id="R3febd1d9974b4e23"/>
    <p:sldId xmlns:r="http://schemas.openxmlformats.org/officeDocument/2006/relationships" id="270" r:id="R6a6489888e01478b"/>
    <p:sldId xmlns:r="http://schemas.openxmlformats.org/officeDocument/2006/relationships" id="271" r:id="Rb4cc13b8e14c41f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067dc379b8549b2" /><Relationship Type="http://schemas.openxmlformats.org/officeDocument/2006/relationships/slideMaster" Target="/ppt/slideMasters/slideMaster1.xml" Id="R4539740ce75c4fb1" /><Relationship Type="http://schemas.openxmlformats.org/officeDocument/2006/relationships/notesMaster" Target="/ppt/notesMasters/notesMaster1.xml" Id="R5675137375d841e7" /><Relationship Type="http://schemas.openxmlformats.org/officeDocument/2006/relationships/presProps" Target="/ppt/presProps.xml" Id="R94d293a550e54939" /><Relationship Type="http://schemas.openxmlformats.org/officeDocument/2006/relationships/tableStyles" Target="/ppt/tableStyles.xml" Id="Rb9a1c17bde8948c4" /><Relationship Type="http://schemas.openxmlformats.org/officeDocument/2006/relationships/slide" Target="/ppt/slides/slide1.xml" Id="R66fe5a26b7d045a6" /><Relationship Type="http://schemas.openxmlformats.org/officeDocument/2006/relationships/slide" Target="/ppt/slides/slide2.xml" Id="Rfa47b7ecc2cd49a6" /><Relationship Type="http://schemas.openxmlformats.org/officeDocument/2006/relationships/slide" Target="/ppt/slides/slide3.xml" Id="R490c7f7ce41e4d27" /><Relationship Type="http://schemas.openxmlformats.org/officeDocument/2006/relationships/slide" Target="/ppt/slides/slide4.xml" Id="R633ed8ce45ad47c5" /><Relationship Type="http://schemas.openxmlformats.org/officeDocument/2006/relationships/slide" Target="/ppt/slides/slide5.xml" Id="R83d6eeb549e147d0" /><Relationship Type="http://schemas.openxmlformats.org/officeDocument/2006/relationships/slide" Target="/ppt/slides/slide6.xml" Id="Ra52cb5629b1e4ccc" /><Relationship Type="http://schemas.openxmlformats.org/officeDocument/2006/relationships/slide" Target="/ppt/slides/slide7.xml" Id="R1cc2f7ab67204190" /><Relationship Type="http://schemas.openxmlformats.org/officeDocument/2006/relationships/slide" Target="/ppt/slides/slide8.xml" Id="Rc51b6f2d9f65496b" /><Relationship Type="http://schemas.openxmlformats.org/officeDocument/2006/relationships/slide" Target="/ppt/slides/slide9.xml" Id="Rf82914b40946467f" /><Relationship Type="http://schemas.openxmlformats.org/officeDocument/2006/relationships/slide" Target="/ppt/slides/slide10.xml" Id="R1213a49d42a64f91" /><Relationship Type="http://schemas.openxmlformats.org/officeDocument/2006/relationships/slide" Target="/ppt/slides/slide11.xml" Id="R68dcf80719a247f3" /><Relationship Type="http://schemas.openxmlformats.org/officeDocument/2006/relationships/slide" Target="/ppt/slides/slide12.xml" Id="R9d42116f7d304185" /><Relationship Type="http://schemas.openxmlformats.org/officeDocument/2006/relationships/slide" Target="/ppt/slides/slide13.xml" Id="Rfb8837cd50584383" /><Relationship Type="http://schemas.openxmlformats.org/officeDocument/2006/relationships/slide" Target="/ppt/slides/slide14.xml" Id="R3febd1d9974b4e23" /><Relationship Type="http://schemas.openxmlformats.org/officeDocument/2006/relationships/slide" Target="/ppt/slides/slide15.xml" Id="R6a6489888e01478b" /><Relationship Type="http://schemas.openxmlformats.org/officeDocument/2006/relationships/slide" Target="/ppt/slides/slide16.xml" Id="Rb4cc13b8e14c41f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bf66d5267eb4d1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b3468390a844ba6" /><Relationship Type="http://schemas.openxmlformats.org/officeDocument/2006/relationships/notesMaster" Target="/ppt/notesMasters/notesMaster1.xml" Id="Rbf14f2b329c94de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c6b06d88fa54a27" /><Relationship Type="http://schemas.openxmlformats.org/officeDocument/2006/relationships/notesMaster" Target="/ppt/notesMasters/notesMaster1.xml" Id="R34ca6a58bc164bc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ddcb60746d4fa9" /><Relationship Type="http://schemas.openxmlformats.org/officeDocument/2006/relationships/notesMaster" Target="/ppt/notesMasters/notesMaster1.xml" Id="Rcb6ca6fb3cc94c0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0c764b4ddda4e6e" /><Relationship Type="http://schemas.openxmlformats.org/officeDocument/2006/relationships/notesMaster" Target="/ppt/notesMasters/notesMaster1.xml" Id="R426205e823794f6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a0e6fc5718d4679" /><Relationship Type="http://schemas.openxmlformats.org/officeDocument/2006/relationships/notesMaster" Target="/ppt/notesMasters/notesMaster1.xml" Id="R820bd02394b4428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ebcec36b3ce4df3" /><Relationship Type="http://schemas.openxmlformats.org/officeDocument/2006/relationships/notesMaster" Target="/ppt/notesMasters/notesMaster1.xml" Id="R4c56cf727b87447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f73efd03c7041ce" /><Relationship Type="http://schemas.openxmlformats.org/officeDocument/2006/relationships/notesMaster" Target="/ppt/notesMasters/notesMaster1.xml" Id="R8a5b3b78009b492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b253281b86c43d7" /><Relationship Type="http://schemas.openxmlformats.org/officeDocument/2006/relationships/notesMaster" Target="/ppt/notesMasters/notesMaster1.xml" Id="R1db7596cac9442b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1bf30243beb4716" /><Relationship Type="http://schemas.openxmlformats.org/officeDocument/2006/relationships/notesMaster" Target="/ppt/notesMasters/notesMaster1.xml" Id="Read35dd37d884c3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a7869fea66445a" /><Relationship Type="http://schemas.openxmlformats.org/officeDocument/2006/relationships/notesMaster" Target="/ppt/notesMasters/notesMaster1.xml" Id="R7b8fa05d1e3247f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a5e9c58557145c8" /><Relationship Type="http://schemas.openxmlformats.org/officeDocument/2006/relationships/notesMaster" Target="/ppt/notesMasters/notesMaster1.xml" Id="Rd5771100fec847f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0a16af41f414881" /><Relationship Type="http://schemas.openxmlformats.org/officeDocument/2006/relationships/notesMaster" Target="/ppt/notesMasters/notesMaster1.xml" Id="Rba22cbe9d05d4fb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484c73d616a459b" /><Relationship Type="http://schemas.openxmlformats.org/officeDocument/2006/relationships/notesMaster" Target="/ppt/notesMasters/notesMaster1.xml" Id="Ra24f416f5fec4d5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e1f81c2c8c4824" /><Relationship Type="http://schemas.openxmlformats.org/officeDocument/2006/relationships/notesMaster" Target="/ppt/notesMasters/notesMaster1.xml" Id="Rb4211af4351b4af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6991551644e4ac7" /><Relationship Type="http://schemas.openxmlformats.org/officeDocument/2006/relationships/notesMaster" Target="/ppt/notesMasters/notesMaster1.xml" Id="Rd054882a90d346f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d6c813a0faf47b8" /><Relationship Type="http://schemas.openxmlformats.org/officeDocument/2006/relationships/notesMaster" Target="/ppt/notesMasters/notesMaster1.xml" Id="R353190bddd984e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on the contradiction: epic time travel, catastrophic roommate energy.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 and title.</a:t>
            </a:r>
          </a:p>
          <a:p xmlns:a="http://schemas.openxmlformats.org/drawingml/2006/main">
            <a:r>
              <a:t>- OpenAI ImageGen key art, generated 2026-08-24 from user-provided Dan.PNG identity 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world is funny because nobody treats the impossible as special.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comedy and world-building section.</a:t>
            </a:r>
          </a:p>
          <a:p xmlns:a="http://schemas.openxmlformats.org/drawingml/2006/main">
            <a:r>
              <a:t>- MFR.pdf early screenplay excerpt, cilantro Ford and Polizza/remote-work police beats, pages 9-16.</a:t>
            </a:r>
          </a:p>
          <a:p xmlns:a="http://schemas.openxmlformats.org/drawingml/2006/main">
            <a:r>
              <a:t>- OpenAI ImageGen world visual, generated 2026-08-24.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set pieces show the repeatable comic language: specific, visual and character-rooted.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comedy section.</a:t>
            </a:r>
          </a:p>
          <a:p xmlns:a="http://schemas.openxmlformats.org/drawingml/2006/main">
            <a:r>
              <a:t>- MFR.pdf early screenplay excerpt, pages 4-17.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comparison titles are tonal coordinates, not a promise to imitate their plots or visual identity.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tone and comparison titles.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spectacle externalizes a familiar fear: that every small avoidance is building someone we may not respect.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heart section.</a:t>
            </a:r>
          </a:p>
          <a:p xmlns:a="http://schemas.openxmlformats.org/drawingml/2006/main">
            <a:r>
              <a:t>- OpenAI ImageGen mirror visual, generated 2026-08-24 from user-provided Dan.PNG identity 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are creative-positioning advantages, not financial forecasts.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Inferences from the user-provided premise and requested feature format; no external market claims.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creator slide focused on the voice evident in the material; no unsupported biography has been invented.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Dan.PNG portrait.</a:t>
            </a:r>
          </a:p>
          <a:p xmlns:a="http://schemas.openxmlformats.org/drawingml/2006/main">
            <a:r>
              <a:t>- User-provided synopsis and MFR.pdf writing sample.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on the cleanest expression of the movie’s comic and emotional promise.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title, author credit and premise.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interactive hub. Each chapter row jumps to its section; every later slide has persistent navigation.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story materials.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Deliver the premise cleanly, then land on the identity punchline.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logline, condensed for slide copy.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opening sells the engine before the larger mythology arrives.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synopsis.</a:t>
            </a:r>
          </a:p>
          <a:p xmlns:a="http://schemas.openxmlformats.org/drawingml/2006/main">
            <a:r>
              <a:t>- MFR.pdf early screenplay excerpt, opening pages 1-3.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branches to either character profile; continue linearly for both.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character premise.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Dan is the audience surrogate: tempted by the hack, forced into the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 and heart statement.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Future Dan drives the plot because his con is psychologically bespoke.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synopsis.</a:t>
            </a:r>
          </a:p>
          <a:p xmlns:a="http://schemas.openxmlformats.org/drawingml/2006/main">
            <a:r>
              <a:t>- MFR.pdf early screenplay excerpt, scam reveal and stolen phone beats, pages 11-14.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Knarvell is the exhausted straight man who gives the comedy stakes, rules and propulsion.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synopsis.</a:t>
            </a:r>
          </a:p>
          <a:p xmlns:a="http://schemas.openxmlformats.org/drawingml/2006/main">
            <a:r>
              <a:t>- OpenAI ImageGen chase visual, generated 2026-08-24 from user-provided Dan.PNG identity 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loop sustains the first-act comedy and makes the later pursuit personal.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synopsis.</a:t>
            </a:r>
          </a:p>
          <a:p xmlns:a="http://schemas.openxmlformats.org/drawingml/2006/main">
            <a:r>
              <a:t>- MFR.pdf early screenplay excerpt, scar/eyesight/dead-hand sequence, pages 4-10.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a41c90330447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ad080e6aa084124" /><Relationship Type="http://schemas.openxmlformats.org/officeDocument/2006/relationships/slideLayout" Target="/ppt/slideLayouts/slideLayout1.xml" Id="Rb258b856b8a7423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8b856b8a7423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cecd34844830" /><Relationship Type="http://schemas.openxmlformats.org/officeDocument/2006/relationships/image" Target="/ppt/media/image.png" Id="R7004a8d650c340ed" /><Relationship Type="http://schemas.openxmlformats.org/officeDocument/2006/relationships/notesSlide" Target="/ppt/notesSlides/notesSlide1.xml" Id="R3d671ec60c6a46e9" /><Relationship Id="rId1" Type="http://schemas.openxmlformats.org/officeDocument/2006/relationships/slide" Target="slide2.xml"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7c40c18243fd" /><Relationship Type="http://schemas.openxmlformats.org/officeDocument/2006/relationships/image" Target="/ppt/media/image3.png" Id="R8beda1d1baa244c3" /><Relationship Type="http://schemas.openxmlformats.org/officeDocument/2006/relationships/notesSlide" Target="/ppt/notesSlides/notesSlide10.xml" Id="R478766c4250b480c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1e83d94042d8" /><Relationship Type="http://schemas.openxmlformats.org/officeDocument/2006/relationships/notesSlide" Target="/ppt/notesSlides/notesSlide11.xml" Id="R5ae7df9b40f84f51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ab6234904eb7" /><Relationship Type="http://schemas.openxmlformats.org/officeDocument/2006/relationships/notesSlide" Target="/ppt/notesSlides/notesSlide12.xml" Id="R8a03870a48d04123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9414fbca4fe0" /><Relationship Type="http://schemas.openxmlformats.org/officeDocument/2006/relationships/image" Target="/ppt/media/image4.png" Id="R5e4ec8d4611a4e20" /><Relationship Type="http://schemas.openxmlformats.org/officeDocument/2006/relationships/notesSlide" Target="/ppt/notesSlides/notesSlide13.xml" Id="R7b30511947444404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d149a870a4495" /><Relationship Type="http://schemas.openxmlformats.org/officeDocument/2006/relationships/notesSlide" Target="/ppt/notesSlides/notesSlide14.xml" Id="Rf55a3651535b4b64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64284803484c" /><Relationship Type="http://schemas.openxmlformats.org/officeDocument/2006/relationships/image" Target="/ppt/media/image5.png" Id="R4fa0536b04544893" /><Relationship Type="http://schemas.openxmlformats.org/officeDocument/2006/relationships/notesSlide" Target="/ppt/notesSlides/notesSlide15.xml" Id="R6bcc30442f0a4c5c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ba394ca5455f" /><Relationship Type="http://schemas.openxmlformats.org/officeDocument/2006/relationships/notesSlide" Target="/ppt/notesSlides/notesSlide16.xml" Id="R620772e22515493e" /><Relationship Id="rId1" Type="http://schemas.openxmlformats.org/officeDocument/2006/relationships/slide" Target="slide2.xml"/><Relationship Id="rId2" Type="http://schemas.openxmlformats.org/officeDocument/2006/relationships/slide" Target="slide2.xml"/><Relationship Id="rId3" Type="http://schemas.openxmlformats.org/officeDocument/2006/relationships/slide" Target="slide3.xml"/><Relationship Id="rId4" Type="http://schemas.openxmlformats.org/officeDocument/2006/relationships/slide" Target="slide4.xml"/><Relationship Id="rId5" Type="http://schemas.openxmlformats.org/officeDocument/2006/relationships/slide" Target="slide10.xml"/><Relationship Id="rId6" Type="http://schemas.openxmlformats.org/officeDocument/2006/relationships/slide" Target="slide13.xml"/><Relationship Id="rId7" Type="http://schemas.openxmlformats.org/officeDocument/2006/relationships/slide" Target="slide15.xml"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7b129abf948cf" /><Relationship Type="http://schemas.openxmlformats.org/officeDocument/2006/relationships/notesSlide" Target="/ppt/notesSlides/notesSlide2.xml" Id="R1cd69c935bbb4c87" /><Relationship Id="rId1" Type="http://schemas.openxmlformats.org/officeDocument/2006/relationships/slide" Target="slide3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4.xml"/><Relationship Id="rId5" Type="http://schemas.openxmlformats.org/officeDocument/2006/relationships/slide" Target="slide10.xml"/><Relationship Id="rId6" Type="http://schemas.openxmlformats.org/officeDocument/2006/relationships/slide" Target="slide10.xml"/><Relationship Id="rId7" Type="http://schemas.openxmlformats.org/officeDocument/2006/relationships/slide" Target="slide13.xml"/><Relationship Id="rId8" Type="http://schemas.openxmlformats.org/officeDocument/2006/relationships/slide" Target="slide13.xml"/><Relationship Id="rId9" Type="http://schemas.openxmlformats.org/officeDocument/2006/relationships/slide" Target="slide15.xml"/><Relationship Id="rId10" Type="http://schemas.openxmlformats.org/officeDocument/2006/relationships/slide" Target="slide15.xml"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6cddee47466a" /><Relationship Type="http://schemas.openxmlformats.org/officeDocument/2006/relationships/notesSlide" Target="/ppt/notesSlides/notesSlide3.xml" Id="R602c9c9950e24762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081fab454306" /><Relationship Type="http://schemas.openxmlformats.org/officeDocument/2006/relationships/notesSlide" Target="/ppt/notesSlides/notesSlide4.xml" Id="R45839be30f734f80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0c88ae6d4770" /><Relationship Type="http://schemas.openxmlformats.org/officeDocument/2006/relationships/notesSlide" Target="/ppt/notesSlides/notesSlide5.xml" Id="Rba1e26b4f0b24439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Relationship Id="rId7" Type="http://schemas.openxmlformats.org/officeDocument/2006/relationships/slide" Target="slide6.xml"/><Relationship Id="rId8" Type="http://schemas.openxmlformats.org/officeDocument/2006/relationships/slide" Target="slide6.xml"/><Relationship Id="rId9" Type="http://schemas.openxmlformats.org/officeDocument/2006/relationships/slide" Target="slide7.xml"/><Relationship Id="rId10" Type="http://schemas.openxmlformats.org/officeDocument/2006/relationships/slide" Target="slide7.xml"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b9616aa44ee1" /><Relationship Type="http://schemas.openxmlformats.org/officeDocument/2006/relationships/notesSlide" Target="/ppt/notesSlides/notesSlide6.xml" Id="Redca371cd3914e5a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Relationship Id="rId7" Type="http://schemas.openxmlformats.org/officeDocument/2006/relationships/slide" Target="slide7.xml"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580bd247489a" /><Relationship Type="http://schemas.openxmlformats.org/officeDocument/2006/relationships/notesSlide" Target="/ppt/notesSlides/notesSlide7.xml" Id="R877b9a4d8d0444dc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7433c1bc4aa9" /><Relationship Type="http://schemas.openxmlformats.org/officeDocument/2006/relationships/image" Target="/ppt/media/image2.png" Id="R161e372534584bad" /><Relationship Type="http://schemas.openxmlformats.org/officeDocument/2006/relationships/notesSlide" Target="/ppt/notesSlides/notesSlide8.xml" Id="R780012ab7aab4c6c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f609335e4c28" /><Relationship Type="http://schemas.openxmlformats.org/officeDocument/2006/relationships/notesSlide" Target="/ppt/notesSlides/notesSlide9.xml" Id="Rba6d43bbf9a540f0" /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3.xml"/><Relationship Id="rId6" Type="http://schemas.openxmlformats.org/officeDocument/2006/relationships/slide" Target="slide15.xml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304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04a8d650c340e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title_top_band">
            <a:extLst xmlns:a="http://schemas.openxmlformats.org/drawingml/2006/main">
              <a:ext uri="{FF2B5EF4-FFF2-40B4-BE49-F238E27FC236}">
                <a16:creationId xmlns:a16="http://schemas.microsoft.com/office/drawing/2014/main" id="{C116EC95-2BAF-469C-A1EF-7361FD06C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itle_bottom_band">
            <a:extLst xmlns:a="http://schemas.openxmlformats.org/drawingml/2006/main">
              <a:ext uri="{FF2B5EF4-FFF2-40B4-BE49-F238E27FC236}">
                <a16:creationId xmlns:a16="http://schemas.microsoft.com/office/drawing/2014/main" id="{F24F82C4-3A0F-4D3E-A985-7B40756EF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562600"/>
            <a:ext cx="121920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deck_title_1">
            <a:extLst xmlns:a="http://schemas.openxmlformats.org/drawingml/2006/main">
              <a:ext uri="{FF2B5EF4-FFF2-40B4-BE49-F238E27FC236}">
                <a16:creationId xmlns:a16="http://schemas.microsoft.com/office/drawing/2014/main" id="{70E3F8B0-8BC1-49F8-BD55-15A4D16B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7239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96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9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9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ME, FUTURE</a:t>
            </a:r>
          </a:p>
        </p:txBody>
      </p:sp>
      <p:sp>
        <p:nvSpPr>
          <p:cNvPr id="5" name="deck_title_2">
            <a:extLst xmlns:a="http://schemas.openxmlformats.org/drawingml/2006/main">
              <a:ext uri="{FF2B5EF4-FFF2-40B4-BE49-F238E27FC236}">
                <a16:creationId xmlns:a16="http://schemas.microsoft.com/office/drawing/2014/main" id="{C4054F11-5FC0-4A09-AF34-A3D6CED8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6700"/>
            <a:ext cx="43243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96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49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9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ROOMMATE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A1EC21-29F9-443F-AF65-21409A93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10250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SCI-FI COMEDY FEATURE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EA770B-ED28-4E23-8FF4-E1E77899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00775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WRITTEN BY DAN GALEA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5D844C-B956-45CB-B485-07AB4FD25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924550"/>
            <a:ext cx="6305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875" b="1" i="0">
                <a:solidFill>
                  <a:srgbClr val="E9E2D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75" b="1" i="0">
                <a:solidFill>
                  <a:srgbClr val="E9E2D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WORST PERSON HE KNOWS IS HIMSELF.</a:t>
            </a:r>
          </a:p>
        </p:txBody>
      </p:sp>
      <p:sp>
        <p:nvSpPr>
          <p:cNvPr id="9" name="start_rule">
            <a:extLst xmlns:a="http://schemas.openxmlformats.org/drawingml/2006/main">
              <a:ext uri="{FF2B5EF4-FFF2-40B4-BE49-F238E27FC236}">
                <a16:creationId xmlns:a16="http://schemas.microsoft.com/office/drawing/2014/main" id="{2AF68492-D1C6-4D1D-98AB-8B601819C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334125"/>
            <a:ext cx="400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jump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50EE78A-3E54-4F94-A83B-D45F14B6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362700"/>
            <a:ext cx="1162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ENTER</a:t>
            </a:r>
          </a:p>
        </p:txBody>
      </p:sp>
    </p:spTree>
    <p:extLst>
      <p:ext uri="{BB962C8B-B14F-4D97-AF65-F5344CB8AC3E}">
        <p14:creationId xmlns:p14="http://schemas.microsoft.com/office/powerpoint/2010/main" val="2074022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nav_bar">
            <a:extLst xmlns:a="http://schemas.openxmlformats.org/drawingml/2006/main">
              <a:ext uri="{FF2B5EF4-FFF2-40B4-BE49-F238E27FC236}">
                <a16:creationId xmlns:a16="http://schemas.microsoft.com/office/drawing/2014/main" id="{C3709DD4-4AB0-4CF8-B282-6FE9147A1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402EB3-4E7D-4CF3-A3B6-DC3E5CD15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8DE0FA-F535-4E1B-BE8F-7DD08EC33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50BD20-E312-4685-AEF4-4D32AE5A6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EC0261-3462-4FD6-9036-AB5DB2F69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active_WORLD">
            <a:extLst xmlns:a="http://schemas.openxmlformats.org/drawingml/2006/main">
              <a:ext uri="{FF2B5EF4-FFF2-40B4-BE49-F238E27FC236}">
                <a16:creationId xmlns:a16="http://schemas.microsoft.com/office/drawing/2014/main" id="{56A43D43-614A-49E7-AE30-4BCBFA4E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6244AD1-B22D-4FFE-919C-BF8AF13AF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ED7E67D-8887-4454-A36F-59D83946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eda1d1baa244c3"/>
          <a:srcRect xmlns:a="http://schemas.openxmlformats.org/drawingml/2006/main" l="0" t="2942" r="0" b="2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400050"/>
            <a:ext cx="12192000" cy="6457950"/>
          </a:xfrm>
          <a:prstGeom xmlns:a="http://schemas.openxmlformats.org/drawingml/2006/main" prst="rect">
            <a:avLst/>
          </a:prstGeom>
        </p:spPr>
      </p:pic>
      <p:sp>
        <p:nvSpPr>
          <p:cNvPr id="10" name="world_title_band">
            <a:extLst xmlns:a="http://schemas.openxmlformats.org/drawingml/2006/main">
              <a:ext uri="{FF2B5EF4-FFF2-40B4-BE49-F238E27FC236}">
                <a16:creationId xmlns:a16="http://schemas.microsoft.com/office/drawing/2014/main" id="{B423492C-BDD0-4F29-819F-76E99C1C9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121920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C1EBD9-EE6D-4B37-886C-B6848CD0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8667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1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4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4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FUTURE WORKS. HUMANITY DOESN’T.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F844D7-C81C-40E2-85C5-6DCA048BD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9545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Impossible technology. Embarrassingly ordinary applications.</a:t>
            </a:r>
          </a:p>
        </p:txBody>
      </p:sp>
      <p:sp>
        <p:nvSpPr>
          <p:cNvPr id="13" name="world_caption_band">
            <a:extLst xmlns:a="http://schemas.openxmlformats.org/drawingml/2006/main">
              <a:ext uri="{FF2B5EF4-FFF2-40B4-BE49-F238E27FC236}">
                <a16:creationId xmlns:a16="http://schemas.microsoft.com/office/drawing/2014/main" id="{D50E0104-614C-4B38-AC74-770D6ABBC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10150"/>
            <a:ext cx="110871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C59AC2-23BA-4BE2-991D-3883C269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197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POLIZZA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20E631-70F9-4C7A-84B3-AF118012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626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Police precincts, now serving slices.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9442D6-9056-400D-AB3A-956744A57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2197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CILANTRO CARS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D694F6-3FC2-4EB8-99D6-20446939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5626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The future of fuel smells aggressively fresh.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46D95F-19B2-40E6-8905-4F988ECD8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2197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PORTAL COMMUTE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7D2FA5-EDBD-445B-BDC3-63817FA65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56260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Time travel, treated like public transit.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F31E85-0AB9-42E8-A289-E0658F613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420957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nav_bar">
            <a:extLst xmlns:a="http://schemas.openxmlformats.org/drawingml/2006/main">
              <a:ext uri="{FF2B5EF4-FFF2-40B4-BE49-F238E27FC236}">
                <a16:creationId xmlns:a16="http://schemas.microsoft.com/office/drawing/2014/main" id="{79DF5787-8E4F-431D-83F5-0E99787FD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CFC57EF-385F-4FF9-A499-66FE01008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CA0A033-8B96-4B9C-8C19-C80688C3B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DF75D5-6A41-4229-9004-8A03F60E9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77DC9EA-9045-459F-AB55-BC404A6D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active_WORLD">
            <a:extLst xmlns:a="http://schemas.openxmlformats.org/drawingml/2006/main">
              <a:ext uri="{FF2B5EF4-FFF2-40B4-BE49-F238E27FC236}">
                <a16:creationId xmlns:a16="http://schemas.microsoft.com/office/drawing/2014/main" id="{8C86E6DF-14B6-4F8E-8A44-065C80C8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AD69D3-557B-4EB5-ADC9-947AF3F8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D46778-2DD2-483D-8ADC-3D56E044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comedy">
            <a:extLst xmlns:a="http://schemas.openxmlformats.org/drawingml/2006/main">
              <a:ext uri="{FF2B5EF4-FFF2-40B4-BE49-F238E27FC236}">
                <a16:creationId xmlns:a16="http://schemas.microsoft.com/office/drawing/2014/main" id="{8EBE3402-E6A8-488C-9571-46E1725AF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rPr>
              <a:t>THE COMEDY</a:t>
            </a:r>
          </a:p>
        </p:txBody>
      </p:sp>
      <p:sp>
        <p:nvSpPr>
          <p:cNvPr id="10" name="rule_The comedy">
            <a:extLst xmlns:a="http://schemas.openxmlformats.org/drawingml/2006/main">
              <a:ext uri="{FF2B5EF4-FFF2-40B4-BE49-F238E27FC236}">
                <a16:creationId xmlns:a16="http://schemas.microsoft.com/office/drawing/2014/main" id="{449C3419-48C4-4640-9723-0CBA6AF9B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9327A8-3767-434C-95F8-B8502E0F8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989737-2E82-489E-81F7-B46D29C6F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04900"/>
            <a:ext cx="10477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BIGGEST IDEA IN PHYSICS.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WASTED ON THE DUMBEST PROBLEMS.</a:t>
            </a:r>
          </a:p>
        </p:txBody>
      </p:sp>
      <p:sp>
        <p:nvSpPr>
          <p:cNvPr id="13" name="gag_1">
            <a:extLst xmlns:a="http://schemas.openxmlformats.org/drawingml/2006/main">
              <a:ext uri="{FF2B5EF4-FFF2-40B4-BE49-F238E27FC236}">
                <a16:creationId xmlns:a16="http://schemas.microsoft.com/office/drawing/2014/main" id="{7B7FCD5E-2769-42EA-890B-6AAF55D6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28900"/>
            <a:ext cx="5314950" cy="129540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810279-7E3F-4B78-ADE9-585A6B51A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DAGGER DATE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D7D5EE-9665-4646-81E2-D60B6A7F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7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Avoiding one allergic dinner erases Future Dan’s scar.</a:t>
            </a:r>
          </a:p>
        </p:txBody>
      </p:sp>
      <p:sp>
        <p:nvSpPr>
          <p:cNvPr id="16" name="gag_2">
            <a:extLst xmlns:a="http://schemas.openxmlformats.org/drawingml/2006/main">
              <a:ext uri="{FF2B5EF4-FFF2-40B4-BE49-F238E27FC236}">
                <a16:creationId xmlns:a16="http://schemas.microsoft.com/office/drawing/2014/main" id="{5CDC35E1-7811-4F5B-890C-FFF359E5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628900"/>
            <a:ext cx="5314950" cy="129540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D8D0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58F297-EADE-4241-94DD-21F426AFB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8194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DEAD HAND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440C3A-3BB3-45C0-B2BE-993EA68E4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956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3C3B3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3C3B37"/>
                </a:solidFill>
                <a:latin typeface="Helvetica Neue"/>
                <a:ea typeface="Helvetica Neue"/>
                <a:cs typeface="Helvetica Neue"/>
              </a:rPr>
              <a:t>He stopped moving it so people would stop asking for help.</a:t>
            </a:r>
          </a:p>
        </p:txBody>
      </p:sp>
      <p:sp>
        <p:nvSpPr>
          <p:cNvPr id="19" name="gag_3">
            <a:extLst xmlns:a="http://schemas.openxmlformats.org/drawingml/2006/main">
              <a:ext uri="{FF2B5EF4-FFF2-40B4-BE49-F238E27FC236}">
                <a16:creationId xmlns:a16="http://schemas.microsoft.com/office/drawing/2014/main" id="{8D9DC5AE-D6F8-4F41-9C91-8D25E8881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10050"/>
            <a:ext cx="5314950" cy="129540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D8D0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7AA8DF-AB48-4C83-9827-037A5C220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005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LIFE-SUIT RANDOM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182B94-5CC2-45D4-B470-ECCE666F3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7680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55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3C3B3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3C3B37"/>
                </a:solidFill>
                <a:latin typeface="Helvetica Neue"/>
                <a:ea typeface="Helvetica Neue"/>
                <a:cs typeface="Helvetica Neue"/>
              </a:rPr>
              <a:t>Advanced disguise tech turns Knarvell into an old lady.</a:t>
            </a:r>
          </a:p>
        </p:txBody>
      </p:sp>
      <p:sp>
        <p:nvSpPr>
          <p:cNvPr id="22" name="gag_4">
            <a:extLst xmlns:a="http://schemas.openxmlformats.org/drawingml/2006/main">
              <a:ext uri="{FF2B5EF4-FFF2-40B4-BE49-F238E27FC236}">
                <a16:creationId xmlns:a16="http://schemas.microsoft.com/office/drawing/2014/main" id="{184E80F9-7174-4634-9DA0-0E0E8300B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210050"/>
            <a:ext cx="5314950" cy="129540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9306162-0B16-4145-B807-29D71FF44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005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MEAT HEIST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D5F26B-418C-4B04-96D7-2AA27101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87680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A time criminal crosses decades for groceries and a phone.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CB4326-7998-451F-9127-DE32A936A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8170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rPr>
              <a:t>MFR treats causality like a setup — and the timeline like a punchline.</a:t>
            </a:r>
          </a:p>
        </p:txBody>
      </p:sp>
    </p:spTree>
    <p:extLst>
      <p:ext uri="{BB962C8B-B14F-4D97-AF65-F5344CB8AC3E}">
        <p14:creationId xmlns:p14="http://schemas.microsoft.com/office/powerpoint/2010/main" val="13367596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nav_bar">
            <a:extLst xmlns:a="http://schemas.openxmlformats.org/drawingml/2006/main">
              <a:ext uri="{FF2B5EF4-FFF2-40B4-BE49-F238E27FC236}">
                <a16:creationId xmlns:a16="http://schemas.microsoft.com/office/drawing/2014/main" id="{9D0B53EA-AC41-4A4F-A683-15D2C7440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D1EE5F-AA4F-4154-9A0D-ABD767B86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30FA01-4A0F-4488-94CF-ABCE873FB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325CA2-E6CD-4772-B37A-C0EA5CC76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004CDA-87E8-4855-A120-6FF6C7D80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active_WORLD">
            <a:extLst xmlns:a="http://schemas.openxmlformats.org/drawingml/2006/main">
              <a:ext uri="{FF2B5EF4-FFF2-40B4-BE49-F238E27FC236}">
                <a16:creationId xmlns:a16="http://schemas.microsoft.com/office/drawing/2014/main" id="{E9D3740D-17B5-4B66-A696-116ED6B4B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5CF58B-3A15-4E5C-9F22-60DB15805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2997C3-9DF9-423E-BFBF-5B621F0AF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one">
            <a:extLst xmlns:a="http://schemas.openxmlformats.org/drawingml/2006/main">
              <a:ext uri="{FF2B5EF4-FFF2-40B4-BE49-F238E27FC236}">
                <a16:creationId xmlns:a16="http://schemas.microsoft.com/office/drawing/2014/main" id="{D5AE2B16-E553-46D2-B8DE-0AE0B2EFB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TONE</a:t>
            </a:r>
          </a:p>
        </p:txBody>
      </p:sp>
      <p:sp>
        <p:nvSpPr>
          <p:cNvPr id="10" name="rule_Tone">
            <a:extLst xmlns:a="http://schemas.openxmlformats.org/drawingml/2006/main">
              <a:ext uri="{FF2B5EF4-FFF2-40B4-BE49-F238E27FC236}">
                <a16:creationId xmlns:a16="http://schemas.microsoft.com/office/drawing/2014/main" id="{19FC2B60-9833-47D4-B560-E9B1E0990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779892-2CFA-49C9-8196-0FF35F794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930875-8DA7-46DA-A5B5-A60ECCFB3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0477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9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9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UNAPOLOGETICALLY STUPID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9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9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IN THE SMARTEST POSSIBLE WAY.</a:t>
            </a:r>
          </a:p>
        </p:txBody>
      </p:sp>
      <p:sp>
        <p:nvSpPr>
          <p:cNvPr id="13" name="comp_58">
            <a:extLst xmlns:a="http://schemas.openxmlformats.org/drawingml/2006/main">
              <a:ext uri="{FF2B5EF4-FFF2-40B4-BE49-F238E27FC236}">
                <a16:creationId xmlns:a16="http://schemas.microsoft.com/office/drawing/2014/main" id="{6A741677-9694-421D-BF70-70394864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05100"/>
            <a:ext cx="2476500" cy="26289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14" name="comp_rule_58">
            <a:extLst xmlns:a="http://schemas.openxmlformats.org/drawingml/2006/main">
              <a:ext uri="{FF2B5EF4-FFF2-40B4-BE49-F238E27FC236}">
                <a16:creationId xmlns:a16="http://schemas.microsoft.com/office/drawing/2014/main" id="{6811B77D-31FC-489D-AA11-FE20EDA41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05100"/>
            <a:ext cx="2476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B34D32-878D-4167-B241-FBE16477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67050"/>
            <a:ext cx="2057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BACK TO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FUTURE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DECAA3-9B16-4282-BC21-BD45D0B86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9580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High-concept propulsion</a:t>
            </a:r>
          </a:p>
        </p:txBody>
      </p:sp>
      <p:sp>
        <p:nvSpPr>
          <p:cNvPr id="17" name="comp_358">
            <a:extLst xmlns:a="http://schemas.openxmlformats.org/drawingml/2006/main">
              <a:ext uri="{FF2B5EF4-FFF2-40B4-BE49-F238E27FC236}">
                <a16:creationId xmlns:a16="http://schemas.microsoft.com/office/drawing/2014/main" id="{944E1BF9-D932-49D4-A90D-33B70F1F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705100"/>
            <a:ext cx="2476500" cy="26289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18" name="comp_rule_358">
            <a:extLst xmlns:a="http://schemas.openxmlformats.org/drawingml/2006/main">
              <a:ext uri="{FF2B5EF4-FFF2-40B4-BE49-F238E27FC236}">
                <a16:creationId xmlns:a16="http://schemas.microsoft.com/office/drawing/2014/main" id="{DB587EE4-D30B-42C9-BEC5-6C8D07EA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705100"/>
            <a:ext cx="2476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EFACD5-2327-4C6C-B1FD-BA829A4DB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67050"/>
            <a:ext cx="2057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HOT TUB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TIME MACHINE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9D6A7B-6700-4EC9-A4EE-A5C86C19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9580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Shameless buddy chaos</a:t>
            </a:r>
          </a:p>
        </p:txBody>
      </p:sp>
      <p:sp>
        <p:nvSpPr>
          <p:cNvPr id="21" name="comp_658">
            <a:extLst xmlns:a="http://schemas.openxmlformats.org/drawingml/2006/main">
              <a:ext uri="{FF2B5EF4-FFF2-40B4-BE49-F238E27FC236}">
                <a16:creationId xmlns:a16="http://schemas.microsoft.com/office/drawing/2014/main" id="{ECDA5217-5F26-4E57-9136-7A91301BA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05100"/>
            <a:ext cx="2476500" cy="26289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22" name="comp_rule_658">
            <a:extLst xmlns:a="http://schemas.openxmlformats.org/drawingml/2006/main">
              <a:ext uri="{FF2B5EF4-FFF2-40B4-BE49-F238E27FC236}">
                <a16:creationId xmlns:a16="http://schemas.microsoft.com/office/drawing/2014/main" id="{C117391A-6B22-42E4-8217-640B41D2A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05100"/>
            <a:ext cx="2476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B563EC-B573-4CFB-97D5-F56B90C8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067050"/>
            <a:ext cx="2057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BILL &amp; TED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61E9B7-D48C-40FC-8603-500D2331B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49580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Sweet idiot logic</a:t>
            </a:r>
          </a:p>
        </p:txBody>
      </p:sp>
      <p:sp>
        <p:nvSpPr>
          <p:cNvPr id="25" name="comp_958">
            <a:extLst xmlns:a="http://schemas.openxmlformats.org/drawingml/2006/main">
              <a:ext uri="{FF2B5EF4-FFF2-40B4-BE49-F238E27FC236}">
                <a16:creationId xmlns:a16="http://schemas.microsoft.com/office/drawing/2014/main" id="{8065BB58-97EB-4F7C-AFC1-868D6DF8D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05100"/>
            <a:ext cx="2476500" cy="26289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26" name="comp_rule_958">
            <a:extLst xmlns:a="http://schemas.openxmlformats.org/drawingml/2006/main">
              <a:ext uri="{FF2B5EF4-FFF2-40B4-BE49-F238E27FC236}">
                <a16:creationId xmlns:a16="http://schemas.microsoft.com/office/drawing/2014/main" id="{4AFA2454-C7DE-44A1-B9AF-1E2F0CD02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05100"/>
            <a:ext cx="2476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77E489-B7D9-402C-9DBB-3E75DE0F5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067050"/>
            <a:ext cx="2057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EVERYTHING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EVERYWHERE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AF10FB-9526-4169-A884-329AD8D44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495800"/>
            <a:ext cx="2057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Emotional multiverse scale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129AFC-23EE-4C3A-B3C4-F331E7686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483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6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FAST  /  ABSURD  /  CHARACTER-DRIVEN  /  CINEMATIC</a:t>
            </a:r>
          </a:p>
        </p:txBody>
      </p:sp>
    </p:spTree>
    <p:extLst>
      <p:ext uri="{BB962C8B-B14F-4D97-AF65-F5344CB8AC3E}">
        <p14:creationId xmlns:p14="http://schemas.microsoft.com/office/powerpoint/2010/main" val="31137675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nav_bar">
            <a:extLst xmlns:a="http://schemas.openxmlformats.org/drawingml/2006/main">
              <a:ext uri="{FF2B5EF4-FFF2-40B4-BE49-F238E27FC236}">
                <a16:creationId xmlns:a16="http://schemas.microsoft.com/office/drawing/2014/main" id="{97318A0B-4556-4A6F-98B2-4631F9BB4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703E08B-97B4-488F-B6CD-720D9ED73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D0D663-C43B-491E-8288-22072167B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F08157-181A-44BA-AEE1-14420959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06014C-418E-4B97-98C4-5C352FB1D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65D8BE-2BC2-416B-9F9F-68B53F258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7" name="nav_active_HEART">
            <a:extLst xmlns:a="http://schemas.openxmlformats.org/drawingml/2006/main">
              <a:ext uri="{FF2B5EF4-FFF2-40B4-BE49-F238E27FC236}">
                <a16:creationId xmlns:a16="http://schemas.microsoft.com/office/drawing/2014/main" id="{DA6BFE69-9DE3-4B4E-9063-C3D9758C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7C155E-882E-4BD6-8CF9-87524B5C9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4ec8d4611a4e20"/>
          <a:srcRect xmlns:a="http://schemas.openxmlformats.org/drawingml/2006/main" l="0" t="2942" r="0" b="2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400050"/>
            <a:ext cx="12192000" cy="6457950"/>
          </a:xfrm>
          <a:prstGeom xmlns:a="http://schemas.openxmlformats.org/drawingml/2006/main" prst="rect">
            <a:avLst/>
          </a:prstGeom>
        </p:spPr>
      </p:pic>
      <p:sp>
        <p:nvSpPr>
          <p:cNvPr id="10" name="heart_copy_panel">
            <a:extLst xmlns:a="http://schemas.openxmlformats.org/drawingml/2006/main">
              <a:ext uri="{FF2B5EF4-FFF2-40B4-BE49-F238E27FC236}">
                <a16:creationId xmlns:a16="http://schemas.microsoft.com/office/drawing/2014/main" id="{4A02A49D-677F-4B0B-A4CD-017DE0439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5810250" cy="645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kicker_The heart">
            <a:extLst xmlns:a="http://schemas.openxmlformats.org/drawingml/2006/main">
              <a:ext uri="{FF2B5EF4-FFF2-40B4-BE49-F238E27FC236}">
                <a16:creationId xmlns:a16="http://schemas.microsoft.com/office/drawing/2014/main" id="{69551E6E-4D0F-45ED-A7F1-21663EB4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THE HEART</a:t>
            </a:r>
          </a:p>
        </p:txBody>
      </p:sp>
      <p:sp>
        <p:nvSpPr>
          <p:cNvPr id="12" name="rule_The heart">
            <a:extLst xmlns:a="http://schemas.openxmlformats.org/drawingml/2006/main">
              <a:ext uri="{FF2B5EF4-FFF2-40B4-BE49-F238E27FC236}">
                <a16:creationId xmlns:a16="http://schemas.microsoft.com/office/drawing/2014/main" id="{00F79491-C72E-44F2-860D-C5C73E9A1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96E93C-38FD-4F0F-B1C5-473685F61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95400"/>
            <a:ext cx="4667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1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6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IF YOU MET THE PERSON YOU WERE DESTINED TO BECOME…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49F626-E3F3-4E7C-99D2-2FDAF96B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52750"/>
            <a:ext cx="4572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8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0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0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WOULD YOU LIKE HIM?</a:t>
            </a:r>
          </a:p>
        </p:txBody>
      </p:sp>
      <p:sp>
        <p:nvSpPr>
          <p:cNvPr id="15" name="heart_rule">
            <a:extLst xmlns:a="http://schemas.openxmlformats.org/drawingml/2006/main">
              <a:ext uri="{FF2B5EF4-FFF2-40B4-BE49-F238E27FC236}">
                <a16:creationId xmlns:a16="http://schemas.microsoft.com/office/drawing/2014/main" id="{A45D0BF3-4EDD-4EDE-A3AE-DC412E282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91000"/>
            <a:ext cx="4095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8A2C4D-6AA2-4C4F-A23F-22822C123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5295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To stop Future Dan, Present Dan has to do more than save the timeline.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0C9D3B-AF9A-42E5-9E28-B2529C057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48300"/>
            <a:ext cx="447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He has to prove he can become somebody different.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ED9012-C050-4760-BF69-8559EED80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8374641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nav_bar">
            <a:extLst xmlns:a="http://schemas.openxmlformats.org/drawingml/2006/main">
              <a:ext uri="{FF2B5EF4-FFF2-40B4-BE49-F238E27FC236}">
                <a16:creationId xmlns:a16="http://schemas.microsoft.com/office/drawing/2014/main" id="{CF32F076-310F-4C55-BDB7-CDAC5391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28AD22D-2DB2-4C36-AA3B-F9419E365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7FE9A5-6675-4D39-ACF3-EA2697C2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5DFEAB-CE5C-4E41-9438-2C5DF2BDE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F377E3-C2CB-41C9-9BEA-C1065C9D9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A8303A-909A-42D6-B5E7-B3AE6156C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7" name="nav_active_HEART">
            <a:extLst xmlns:a="http://schemas.openxmlformats.org/drawingml/2006/main">
              <a:ext uri="{FF2B5EF4-FFF2-40B4-BE49-F238E27FC236}">
                <a16:creationId xmlns:a16="http://schemas.microsoft.com/office/drawing/2014/main" id="{4CE16260-6A0A-49BE-A58F-DFE39B7D4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9036B01-38F0-4936-9192-75FABA60F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Why this movie">
            <a:extLst xmlns:a="http://schemas.openxmlformats.org/drawingml/2006/main">
              <a:ext uri="{FF2B5EF4-FFF2-40B4-BE49-F238E27FC236}">
                <a16:creationId xmlns:a16="http://schemas.microsoft.com/office/drawing/2014/main" id="{F5868FCD-5E68-4AA8-94BD-E2C8B67AF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WHY THIS MOVIE</a:t>
            </a:r>
          </a:p>
        </p:txBody>
      </p:sp>
      <p:sp>
        <p:nvSpPr>
          <p:cNvPr id="10" name="rule_Why this movie">
            <a:extLst xmlns:a="http://schemas.openxmlformats.org/drawingml/2006/main">
              <a:ext uri="{FF2B5EF4-FFF2-40B4-BE49-F238E27FC236}">
                <a16:creationId xmlns:a16="http://schemas.microsoft.com/office/drawing/2014/main" id="{B70C38A2-6A32-49B2-A8F3-0CF3F0B9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65CDB8-7812-40F3-8D0D-71BF23E46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FE886E-8923-4756-A8D6-A5A97CE71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98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8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8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A COMMERCIAL ENGINE WITH A HUMAN FACE.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38A7E2-9215-45DB-A322-C6082EEC1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6E3CFB-0DFA-43E1-9379-D9D78F6C2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860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ONE STAR. TWO GREAT ROLES.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7388CF-EC89-4D65-BCF4-A0A193F51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2860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rPr>
              <a:t>A dual performance with instant trailer language and comic contrast.</a:t>
            </a:r>
          </a:p>
        </p:txBody>
      </p:sp>
      <p:sp>
        <p:nvSpPr>
          <p:cNvPr id="16" name="why_rule_01">
            <a:extLst xmlns:a="http://schemas.openxmlformats.org/drawingml/2006/main">
              <a:ext uri="{FF2B5EF4-FFF2-40B4-BE49-F238E27FC236}">
                <a16:creationId xmlns:a16="http://schemas.microsoft.com/office/drawing/2014/main" id="{EF55E9A6-BDD9-4FDA-8167-C2719E3CA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33700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B7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75B4AF-647B-489A-84B2-03D4D2DC4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004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20B638-D554-4482-8622-BFB1A626E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004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5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CONTAINED CORE. EXPANSIVE WORLD.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05986C-9385-4092-BF3F-E232C5099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2004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rPr>
              <a:t>The apartment launches a time-spanning chase without losing intimacy.</a:t>
            </a:r>
          </a:p>
        </p:txBody>
      </p:sp>
      <p:sp>
        <p:nvSpPr>
          <p:cNvPr id="20" name="why_rule_02">
            <a:extLst xmlns:a="http://schemas.openxmlformats.org/drawingml/2006/main">
              <a:ext uri="{FF2B5EF4-FFF2-40B4-BE49-F238E27FC236}">
                <a16:creationId xmlns:a16="http://schemas.microsoft.com/office/drawing/2014/main" id="{5AA1BC55-DBA6-4130-BF4B-7A8388CB2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48100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B7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024A9A-7C66-4C9A-8A0B-D9806B7DB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148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DFDD9E-FF20-4D3F-AF03-D9C8763BE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148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VFX WITH A PUNCHLINE.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B372D6-D208-43A8-89C1-4A49E9E15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1148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5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rPr>
              <a:t>Every portal, life-suit and future gadget exists to reveal character.</a:t>
            </a:r>
          </a:p>
        </p:txBody>
      </p:sp>
      <p:sp>
        <p:nvSpPr>
          <p:cNvPr id="24" name="why_rule_03">
            <a:extLst xmlns:a="http://schemas.openxmlformats.org/drawingml/2006/main">
              <a:ext uri="{FF2B5EF4-FFF2-40B4-BE49-F238E27FC236}">
                <a16:creationId xmlns:a16="http://schemas.microsoft.com/office/drawing/2014/main" id="{5F7371A9-9C2D-4EE5-BE59-FD6C7ADF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762500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B7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A17C6E-9B3E-4A14-9580-3614402BC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292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BAE415-6813-4CE7-947B-6915DB07B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292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0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A REPEATABLE UNIVERSE.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556529-3B62-4A60-A705-8DEA462B0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0292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6453F"/>
                </a:solidFill>
                <a:latin typeface="Helvetica Neue"/>
                <a:ea typeface="Helvetica Neue"/>
                <a:cs typeface="Helvetica Neue"/>
              </a:rPr>
              <a:t>Time Cops, self-scams and alternate Dans create room beyond one mission.</a:t>
            </a:r>
          </a:p>
        </p:txBody>
      </p:sp>
      <p:sp>
        <p:nvSpPr>
          <p:cNvPr id="28" name="why_rule_04">
            <a:extLst xmlns:a="http://schemas.openxmlformats.org/drawingml/2006/main">
              <a:ext uri="{FF2B5EF4-FFF2-40B4-BE49-F238E27FC236}">
                <a16:creationId xmlns:a16="http://schemas.microsoft.com/office/drawing/2014/main" id="{1260CED3-6361-40F4-BC96-ABF68E76C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676900"/>
            <a:ext cx="9906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B7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why_tag">
            <a:extLst xmlns:a="http://schemas.openxmlformats.org/drawingml/2006/main">
              <a:ext uri="{FF2B5EF4-FFF2-40B4-BE49-F238E27FC236}">
                <a16:creationId xmlns:a16="http://schemas.microsoft.com/office/drawing/2014/main" id="{DF98869C-6D25-4F2B-8EAA-46508C2C7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81700"/>
            <a:ext cx="105918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53AD481-2DC0-4A7C-96B3-16331F84B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57900"/>
            <a:ext cx="10248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HIGH-CONCEPT HOOK  +  CHARACTER COMEDY  +  AN EMOTIONAL QUESTION THAT TRAVELS</a:t>
            </a:r>
          </a:p>
        </p:txBody>
      </p:sp>
    </p:spTree>
    <p:extLst>
      <p:ext uri="{BB962C8B-B14F-4D97-AF65-F5344CB8AC3E}">
        <p14:creationId xmlns:p14="http://schemas.microsoft.com/office/powerpoint/2010/main" val="9354512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nav_bar">
            <a:extLst xmlns:a="http://schemas.openxmlformats.org/drawingml/2006/main">
              <a:ext uri="{FF2B5EF4-FFF2-40B4-BE49-F238E27FC236}">
                <a16:creationId xmlns:a16="http://schemas.microsoft.com/office/drawing/2014/main" id="{98B86240-BDB1-4E1A-975A-82B4442D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6F3FCE-7326-4B51-A244-6989BDECB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1172EA-EA3F-4716-9CF3-C83DD6B92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C62214-2B72-480F-B523-9166DD16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6E59ED2-662F-4BC7-B868-F34471F7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B66791-3CA2-4CC5-B2F6-B428FF3B0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7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1FDD4C-413A-4685-ADE0-3C0EEBD52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8" name="nav_active_TEAM">
            <a:extLst xmlns:a="http://schemas.openxmlformats.org/drawingml/2006/main">
              <a:ext uri="{FF2B5EF4-FFF2-40B4-BE49-F238E27FC236}">
                <a16:creationId xmlns:a16="http://schemas.microsoft.com/office/drawing/2014/main" id="{BDF6D72B-DCCB-4645-9E6E-160EDBCFB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kicker_The creator">
            <a:extLst xmlns:a="http://schemas.openxmlformats.org/drawingml/2006/main">
              <a:ext uri="{FF2B5EF4-FFF2-40B4-BE49-F238E27FC236}">
                <a16:creationId xmlns:a16="http://schemas.microsoft.com/office/drawing/2014/main" id="{A4CAA056-1E3A-46E7-937D-A2E7905C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THE CREATOR</a:t>
            </a:r>
          </a:p>
        </p:txBody>
      </p:sp>
      <p:sp>
        <p:nvSpPr>
          <p:cNvPr id="10" name="rule_The creator">
            <a:extLst xmlns:a="http://schemas.openxmlformats.org/drawingml/2006/main">
              <a:ext uri="{FF2B5EF4-FFF2-40B4-BE49-F238E27FC236}">
                <a16:creationId xmlns:a16="http://schemas.microsoft.com/office/drawing/2014/main" id="{E3396AB2-F3FE-4C9F-9A39-8E73E0C70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D5F409-4A1F-4AB2-B1E2-BA1CEA4A4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a0536b04544893"/>
          <a:srcRect xmlns:a="http://schemas.openxmlformats.org/drawingml/2006/main" l="16296" t="0" r="1629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29450" y="876300"/>
            <a:ext cx="4171950" cy="4953000"/>
          </a:xfrm>
          <a:prstGeom xmlns:a="http://schemas.openxmlformats.org/drawingml/2006/main" prst="roundRect">
            <a:avLst>
              <a:gd name="adj" fmla="val 3653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5CEE23-A9ED-48B9-AB83-578FA4D46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19200"/>
            <a:ext cx="5715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6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56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DAN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6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56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GALEA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BA7142-0EAD-470D-BE33-7C6CAFDE0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146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WRITER</a:t>
            </a:r>
          </a:p>
        </p:txBody>
      </p:sp>
      <p:sp>
        <p:nvSpPr>
          <p:cNvPr id="15" name="creator_rule">
            <a:extLst xmlns:a="http://schemas.openxmlformats.org/drawingml/2006/main">
              <a:ext uri="{FF2B5EF4-FFF2-40B4-BE49-F238E27FC236}">
                <a16:creationId xmlns:a16="http://schemas.microsoft.com/office/drawing/2014/main" id="{8E4D43A9-C903-48B6-B984-8C18B6C0E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14700"/>
            <a:ext cx="52197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B5E1E2-9C03-4957-AF0C-F718649D6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95700"/>
            <a:ext cx="54292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A comic point of view built on specific absurdity: big genre machinery, petty human behaviour, and one protagonist forced to share a room with his own worst instincts.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C53F3E-B337-443A-98AA-8D2C0370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175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ME, FUTURE ROOMMATE</a:t>
            </a:r>
          </a:p>
        </p:txBody>
      </p:sp>
    </p:spTree>
    <p:extLst>
      <p:ext uri="{BB962C8B-B14F-4D97-AF65-F5344CB8AC3E}">
        <p14:creationId xmlns:p14="http://schemas.microsoft.com/office/powerpoint/2010/main" val="175354276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304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nav_bar">
            <a:extLst xmlns:a="http://schemas.openxmlformats.org/drawingml/2006/main">
              <a:ext uri="{FF2B5EF4-FFF2-40B4-BE49-F238E27FC236}">
                <a16:creationId xmlns:a16="http://schemas.microsoft.com/office/drawing/2014/main" id="{E4F8B8FB-5B93-439C-B5FA-AF76513E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BEEF56-DC5D-4910-A326-D0DD37AE1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B01657-6F98-4133-9A3B-493508AAA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455D6B-2071-4019-A783-74FC90E28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WORLD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697EE9-5422-4B77-A0D0-9CEF47370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6" name="nav_HEART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2FC1CD-D43A-4931-A8A0-C4EAEE057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7" name="nav_TEAM">
            <a:hlinkClick xmlns:a="http://schemas.openxmlformats.org/drawingml/2006/main" xmlns:r="http://schemas.openxmlformats.org/officeDocument/2006/relationships" r:id="rI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7E13A0-667A-4EFE-BF2F-E8DFB79E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8" name="nav_active_TEAM">
            <a:extLst xmlns:a="http://schemas.openxmlformats.org/drawingml/2006/main">
              <a:ext uri="{FF2B5EF4-FFF2-40B4-BE49-F238E27FC236}">
                <a16:creationId xmlns:a16="http://schemas.microsoft.com/office/drawing/2014/main" id="{6E1BE0B5-C9B1-4236-8820-0F31DB9EB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E9BFB2-C70C-41F2-9B81-605714833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6F7958-99C7-4E44-9456-CE926B279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105727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48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8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WORST ROOMMATE</a:t>
            </a:r>
          </a:p>
          <a:p xmlns:a="http://schemas.openxmlformats.org/drawingml/2006/main">
            <a:pPr algn="ctr">
              <a:lnSpc>
                <a:spcPct val="86000"/>
              </a:lnSpc>
              <a:buNone/>
              <a:defRPr sz="48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8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IS ALREADY INSIDE THE HOUSE.</a:t>
            </a:r>
          </a:p>
        </p:txBody>
      </p:sp>
      <p:sp>
        <p:nvSpPr>
          <p:cNvPr id="11" name="close_rule">
            <a:extLst xmlns:a="http://schemas.openxmlformats.org/drawingml/2006/main">
              <a:ext uri="{FF2B5EF4-FFF2-40B4-BE49-F238E27FC236}">
                <a16:creationId xmlns:a16="http://schemas.microsoft.com/office/drawing/2014/main" id="{7AAF8542-0926-44C3-A79C-DF555F8DB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971800"/>
            <a:ext cx="4000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BA11FF-8762-4967-A408-50E8B8E1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861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3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ME, FUTURE ROOMMATE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074693-82EB-47DC-9216-4F7B164F6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624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SCI-FI COMEDY FEATURE  /  WRITTEN BY DAN GALEA</a:t>
            </a:r>
          </a:p>
        </p:txBody>
      </p:sp>
      <p:sp>
        <p:nvSpPr>
          <p:cNvPr id="14" name="restart_panel">
            <a:extLst xmlns:a="http://schemas.openxmlformats.org/drawingml/2006/main">
              <a:ext uri="{FF2B5EF4-FFF2-40B4-BE49-F238E27FC236}">
                <a16:creationId xmlns:a16="http://schemas.microsoft.com/office/drawing/2014/main" id="{BF983444-90F5-4C07-9E4C-E7006825E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5276850"/>
            <a:ext cx="2705100" cy="514350"/>
          </a:xfrm>
          <a:prstGeom xmlns:a="http://schemas.openxmlformats.org/drawingml/2006/main" prst="roundRect">
            <a:avLst>
              <a:gd name="adj" fmla="val 18519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15" name="jump_HOME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CAFA0C-F880-40CA-ACD9-B07EBB51E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4292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RESTART THE TIMELINE  ↻</a:t>
            </a:r>
          </a:p>
        </p:txBody>
      </p:sp>
    </p:spTree>
    <p:extLst>
      <p:ext uri="{BB962C8B-B14F-4D97-AF65-F5344CB8AC3E}">
        <p14:creationId xmlns:p14="http://schemas.microsoft.com/office/powerpoint/2010/main" val="13191984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30DEF3-9F00-4A40-9913-C7EA29C0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7048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3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3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ENTER THE TIMELINE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6D2D0C-9D3C-42CA-9191-642D83140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573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5C5B5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5C5B56"/>
                </a:solidFill>
                <a:latin typeface="Helvetica Neue"/>
                <a:ea typeface="Helvetica Neue"/>
                <a:cs typeface="Helvetica Neue"/>
              </a:rPr>
              <a:t>A CLICKABLE ROUTE THROUGH THE PITCH</a:t>
            </a:r>
          </a:p>
        </p:txBody>
      </p:sp>
      <p:sp>
        <p:nvSpPr>
          <p:cNvPr id="3" name="jump_HOOK_panel">
            <a:extLst xmlns:a="http://schemas.openxmlformats.org/drawingml/2006/main">
              <a:ext uri="{FF2B5EF4-FFF2-40B4-BE49-F238E27FC236}">
                <a16:creationId xmlns:a16="http://schemas.microsoft.com/office/drawing/2014/main" id="{3B27AC89-A95C-4574-9A7B-D208120D7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1108710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jump_HOOK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029EB2-BCC9-427C-A685-BC46349BB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24075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01</a:t>
            </a:r>
          </a:p>
        </p:txBody>
      </p:sp>
      <p:sp>
        <p:nvSpPr>
          <p:cNvPr id="5" name="jump_HOOK_label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20C112A-BE6A-4BF7-B5C5-03B265DB3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0764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HOOK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D4273-43D8-4A52-983A-E939775F7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1336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premise in one impossible knock.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3DCB5A-2288-4431-9E35-ED99D0539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0859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44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22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8" name="jump_MOVIE_panel">
            <a:extLst xmlns:a="http://schemas.openxmlformats.org/drawingml/2006/main">
              <a:ext uri="{FF2B5EF4-FFF2-40B4-BE49-F238E27FC236}">
                <a16:creationId xmlns:a16="http://schemas.microsoft.com/office/drawing/2014/main" id="{FFBB14CE-1FA7-4BBA-9B3B-133BA6BD5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19400"/>
            <a:ext cx="1108710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jump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18D932-F769-44FE-BD57-542AC4285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0375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02</a:t>
            </a:r>
          </a:p>
        </p:txBody>
      </p:sp>
      <p:sp>
        <p:nvSpPr>
          <p:cNvPr id="10" name="jump_MOVIE_label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EF80EC-B926-4666-8268-5FBCC6B28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527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MOVIE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AD5BF2-9E39-4DA7-B312-406F57CAC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99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scam, the chase, the double act.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158A6E-5F2D-426F-9AB1-EC1C747F3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9622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44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22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3" name="jump_WORLD_panel">
            <a:extLst xmlns:a="http://schemas.openxmlformats.org/drawingml/2006/main">
              <a:ext uri="{FF2B5EF4-FFF2-40B4-BE49-F238E27FC236}">
                <a16:creationId xmlns:a16="http://schemas.microsoft.com/office/drawing/2014/main" id="{0DC18717-7851-4BB6-8B4D-95579B25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95700"/>
            <a:ext cx="1108710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jump_WORLD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C9EC4F-9AC0-4D7F-9661-CBC83106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76675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FF7A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FF7A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03</a:t>
            </a:r>
          </a:p>
        </p:txBody>
      </p:sp>
      <p:sp>
        <p:nvSpPr>
          <p:cNvPr id="15" name="jump_WORLD_label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619FF5-94E3-46D7-B170-B2EA3334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290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WORLD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9CE93E-3781-4B35-BF9C-AF32DC19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8862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Polizza. Cilantro cars. Time bureaucracy.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0D0526-4588-45C2-ABE3-F4E792EC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8385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44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2250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8" name="jump_HEART_panel">
            <a:extLst xmlns:a="http://schemas.openxmlformats.org/drawingml/2006/main">
              <a:ext uri="{FF2B5EF4-FFF2-40B4-BE49-F238E27FC236}">
                <a16:creationId xmlns:a16="http://schemas.microsoft.com/office/drawing/2014/main" id="{E52BB5E0-CD1E-4EF2-9B42-3BB238A7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72000"/>
            <a:ext cx="1108710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jump_HEART">
            <a:hlinkClick xmlns:a="http://schemas.openxmlformats.org/drawingml/2006/main" xmlns:r="http://schemas.openxmlformats.org/officeDocument/2006/relationships" r:id="rI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81F858-3DF5-4551-A611-C0ECA441D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52975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04</a:t>
            </a:r>
          </a:p>
        </p:txBody>
      </p:sp>
      <p:sp>
        <p:nvSpPr>
          <p:cNvPr id="20" name="jump_HEART_label">
            <a:hlinkClick xmlns:a="http://schemas.openxmlformats.org/drawingml/2006/main" xmlns:r="http://schemas.openxmlformats.org/officeDocument/2006/relationships" r:id="rI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711F38-821E-4275-9FB6-825942E29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705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HEART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3DF530-1E8A-4164-AF58-1AFB64BE7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7625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Would you like the person you become?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772D38-2853-4D20-887E-2DC897675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7148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44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22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3" name="jump_TEAM_panel">
            <a:extLst xmlns:a="http://schemas.openxmlformats.org/drawingml/2006/main">
              <a:ext uri="{FF2B5EF4-FFF2-40B4-BE49-F238E27FC236}">
                <a16:creationId xmlns:a16="http://schemas.microsoft.com/office/drawing/2014/main" id="{050541E5-04D0-4FD6-A65E-A25DDCEB2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48300"/>
            <a:ext cx="11087100" cy="6858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jump_TEAM">
            <a:hlinkClick xmlns:a="http://schemas.openxmlformats.org/drawingml/2006/main" xmlns:r="http://schemas.openxmlformats.org/officeDocument/2006/relationships" r:id="rI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4C5E41-E4E7-486E-B783-383707535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629275"/>
            <a:ext cx="514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05</a:t>
            </a:r>
          </a:p>
        </p:txBody>
      </p:sp>
      <p:sp>
        <p:nvSpPr>
          <p:cNvPr id="25" name="jump_TEAM_label">
            <a:hlinkClick xmlns:a="http://schemas.openxmlformats.org/drawingml/2006/main" xmlns:r="http://schemas.openxmlformats.org/officeDocument/2006/relationships" r:id="rId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9222B7F-3ED2-4342-9E73-56472762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5816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2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CREATOR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B4CC26A-6B10-43E2-A3C1-1FEEA6655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56388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Dan Galea and the comic point of view.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A86D8D-EBA7-425D-AC1F-AE770AFFF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55911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44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22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90BF123-40A4-4B4A-A398-2B47A617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514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6765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 i="0">
                <a:solidFill>
                  <a:srgbClr val="67655E"/>
                </a:solidFill>
                <a:latin typeface="Helvetica Neue"/>
                <a:ea typeface="Helvetica Neue"/>
                <a:cs typeface="Helvetica Neue"/>
              </a:rPr>
              <a:t>CLICK ANY CHAPTER — OR JUST KEEP GOING.</a:t>
            </a:r>
          </a:p>
        </p:txBody>
      </p:sp>
    </p:spTree>
    <p:extLst>
      <p:ext uri="{BB962C8B-B14F-4D97-AF65-F5344CB8AC3E}">
        <p14:creationId xmlns:p14="http://schemas.microsoft.com/office/powerpoint/2010/main" val="13931336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nav_bar">
            <a:extLst xmlns:a="http://schemas.openxmlformats.org/drawingml/2006/main">
              <a:ext uri="{FF2B5EF4-FFF2-40B4-BE49-F238E27FC236}">
                <a16:creationId xmlns:a16="http://schemas.microsoft.com/office/drawing/2014/main" id="{0928351C-1E26-42F5-8A0C-06AE49EBD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EB25343-D018-4FB0-974F-7B43378E9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ACAEDD-B4FF-4183-9245-A73EB570F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active_HOOK">
            <a:extLst xmlns:a="http://schemas.openxmlformats.org/drawingml/2006/main">
              <a:ext uri="{FF2B5EF4-FFF2-40B4-BE49-F238E27FC236}">
                <a16:creationId xmlns:a16="http://schemas.microsoft.com/office/drawing/2014/main" id="{20E4C19B-4936-4CAC-8BEC-01562D372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1A0E38-A350-4730-9D5D-FD37B6FE4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319FBB-5F39-4D25-B82B-9267EA4E6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C124C20-6F0C-4F05-8890-D18BA7750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159384D-118E-40E5-B2D6-BDF042B4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hook">
            <a:extLst xmlns:a="http://schemas.openxmlformats.org/drawingml/2006/main">
              <a:ext uri="{FF2B5EF4-FFF2-40B4-BE49-F238E27FC236}">
                <a16:creationId xmlns:a16="http://schemas.microsoft.com/office/drawing/2014/main" id="{DF543F02-6814-4C74-A588-C3F3647A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THE HOOK</a:t>
            </a:r>
          </a:p>
        </p:txBody>
      </p:sp>
      <p:sp>
        <p:nvSpPr>
          <p:cNvPr id="10" name="rule_The hook">
            <a:extLst xmlns:a="http://schemas.openxmlformats.org/drawingml/2006/main">
              <a:ext uri="{FF2B5EF4-FFF2-40B4-BE49-F238E27FC236}">
                <a16:creationId xmlns:a16="http://schemas.microsoft.com/office/drawing/2014/main" id="{557B9973-35A5-4293-8F50-0BB906E74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7F344C-2303-40EE-98A7-760F4202A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2" name="quote_mark">
            <a:extLst xmlns:a="http://schemas.openxmlformats.org/drawingml/2006/main">
              <a:ext uri="{FF2B5EF4-FFF2-40B4-BE49-F238E27FC236}">
                <a16:creationId xmlns:a16="http://schemas.microsoft.com/office/drawing/2014/main" id="{EC77B9D4-571F-4D46-83D0-AD1C3541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1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200" b="0" i="0">
                <a:solidFill>
                  <a:srgbClr val="9A67FF"/>
                </a:solidFill>
                <a:latin typeface="Georgia"/>
                <a:ea typeface="Georgia"/>
                <a:cs typeface="Georgia"/>
              </a:defRPr>
            </a:pPr>
            <a:r>
              <a:rPr sz="7200" b="0" i="0">
                <a:solidFill>
                  <a:srgbClr val="9A67FF"/>
                </a:solidFill>
                <a:latin typeface="Georgia"/>
                <a:ea typeface="Georgia"/>
                <a:cs typeface="Georgia"/>
              </a:rPr>
              <a:t>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C83728-3DA7-435A-A685-898CEE0E7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466850"/>
            <a:ext cx="10001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4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4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4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A STRUGGLING GUY’S BATTERED FUTURE SELF SHOWS UP LOOKING FOR A PLACE TO LIVE.</a:t>
            </a:r>
          </a:p>
        </p:txBody>
      </p:sp>
      <p:sp>
        <p:nvSpPr>
          <p:cNvPr id="14" name="logline_rule">
            <a:extLst xmlns:a="http://schemas.openxmlformats.org/drawingml/2006/main">
              <a:ext uri="{FF2B5EF4-FFF2-40B4-BE49-F238E27FC236}">
                <a16:creationId xmlns:a16="http://schemas.microsoft.com/office/drawing/2014/main" id="{2227E936-4B73-4F72-B1A5-D70B95A9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48000"/>
            <a:ext cx="8915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766D12-652E-4D63-BBFB-67D41CE23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52800"/>
            <a:ext cx="752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3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He thinks he’s been handed the ultimate guide to avoiding every mistake.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90963C-0BD0-423D-A298-523C54FE6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14800"/>
            <a:ext cx="8763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Instead, he discovers Future Dan is a time-travelling con artist — and the Time Cops need Dan to hunt down the worst person he knows:</a:t>
            </a:r>
          </a:p>
        </p:txBody>
      </p:sp>
      <p:sp>
        <p:nvSpPr>
          <p:cNvPr id="17" name="hook_himself">
            <a:extLst xmlns:a="http://schemas.openxmlformats.org/drawingml/2006/main">
              <a:ext uri="{FF2B5EF4-FFF2-40B4-BE49-F238E27FC236}">
                <a16:creationId xmlns:a16="http://schemas.microsoft.com/office/drawing/2014/main" id="{1A012842-05CD-492F-A3EF-A33FF34A4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5105400"/>
            <a:ext cx="34671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58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58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HIMSELF.</a:t>
            </a:r>
          </a:p>
        </p:txBody>
      </p:sp>
    </p:spTree>
    <p:extLst>
      <p:ext uri="{BB962C8B-B14F-4D97-AF65-F5344CB8AC3E}">
        <p14:creationId xmlns:p14="http://schemas.microsoft.com/office/powerpoint/2010/main" val="15121717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nav_bar">
            <a:extLst xmlns:a="http://schemas.openxmlformats.org/drawingml/2006/main">
              <a:ext uri="{FF2B5EF4-FFF2-40B4-BE49-F238E27FC236}">
                <a16:creationId xmlns:a16="http://schemas.microsoft.com/office/drawing/2014/main" id="{50B6928C-E246-48BB-B500-8BD043A0A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3C8382-13EF-4A46-AAEE-CBC1D4987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8584B0-7560-4EDE-86B1-2775AD18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47DF5B-CC0B-4D2A-9CBE-A255F731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990552A9-CA4D-45DF-BEC6-8E8F06B70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41B903A-FFEC-40BF-9017-D5E4D228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493773-7D9E-437A-A257-8B85A5E3D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5CFB20D-DECA-4D4D-9AC0-6AB4C966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movie">
            <a:extLst xmlns:a="http://schemas.openxmlformats.org/drawingml/2006/main">
              <a:ext uri="{FF2B5EF4-FFF2-40B4-BE49-F238E27FC236}">
                <a16:creationId xmlns:a16="http://schemas.microsoft.com/office/drawing/2014/main" id="{D3255806-8C77-4FD4-9F90-0F1787EC9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THE MOVIE</a:t>
            </a:r>
          </a:p>
        </p:txBody>
      </p:sp>
      <p:sp>
        <p:nvSpPr>
          <p:cNvPr id="10" name="rule_The movie">
            <a:extLst xmlns:a="http://schemas.openxmlformats.org/drawingml/2006/main">
              <a:ext uri="{FF2B5EF4-FFF2-40B4-BE49-F238E27FC236}">
                <a16:creationId xmlns:a16="http://schemas.microsoft.com/office/drawing/2014/main" id="{B748E255-BB68-4985-AC96-E384721B3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BED08A-944F-4757-8A50-76F78268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359B15-4C15-4474-89C8-D6DC7DD00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6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67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ONE KNOCK. TWO DANS. ZERO BOUNDARIES.</a:t>
            </a:r>
          </a:p>
        </p:txBody>
      </p:sp>
      <p:sp>
        <p:nvSpPr>
          <p:cNvPr id="13" name="beat_01">
            <a:extLst xmlns:a="http://schemas.openxmlformats.org/drawingml/2006/main">
              <a:ext uri="{FF2B5EF4-FFF2-40B4-BE49-F238E27FC236}">
                <a16:creationId xmlns:a16="http://schemas.microsoft.com/office/drawing/2014/main" id="{CE5196FE-9772-40C9-A002-A4509E280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47900"/>
            <a:ext cx="2476500" cy="3238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D6CE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53749B-43EE-46AB-859C-E8D0FC3E4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574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CEAC31-A965-4499-92EF-DCC828556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051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KNOCK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33A80B-8265-4865-95F5-01ACF0B5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43350"/>
            <a:ext cx="2057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rPr>
              <a:t>Dan ignores the door until the knocking becomes impossible to ignore.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EF20F0-56EF-4CD5-B2EB-0DB7B6C5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562350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8" name="beat_02">
            <a:extLst xmlns:a="http://schemas.openxmlformats.org/drawingml/2006/main">
              <a:ext uri="{FF2B5EF4-FFF2-40B4-BE49-F238E27FC236}">
                <a16:creationId xmlns:a16="http://schemas.microsoft.com/office/drawing/2014/main" id="{BDBF781F-CF36-4C0F-BCD2-518044378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47900"/>
            <a:ext cx="2476500" cy="3238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D6CE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90F30B-BD49-42F6-B7E5-43BCA0DFF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4574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43A582-F8DB-459D-AB87-DDACD8E29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051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BARGE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0665B5-751D-47AE-896A-3763B4BD4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943350"/>
            <a:ext cx="2057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rPr>
              <a:t>A scarred, eye-patched stranger walks in and claims the couch.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EDF6E3-D888-4C0B-B7DE-09DCD7922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562350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3" name="beat_03">
            <a:extLst xmlns:a="http://schemas.openxmlformats.org/drawingml/2006/main">
              <a:ext uri="{FF2B5EF4-FFF2-40B4-BE49-F238E27FC236}">
                <a16:creationId xmlns:a16="http://schemas.microsoft.com/office/drawing/2014/main" id="{708783D7-7550-4D15-96E3-C35961953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47900"/>
            <a:ext cx="2476500" cy="3238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D3F077B-C147-4449-A4FA-13FE20DC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574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5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947E24-8F27-476F-A1D2-4B791F58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1051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8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REVEAL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874EE2-D129-4D13-AAE9-124E7B17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943350"/>
            <a:ext cx="2057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“I’m you in the future.” He needs meat. And somewhere to sleep.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3A7361B-D23B-4C79-A590-E463546F1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562350"/>
            <a:ext cx="304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6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8" name="beat_04">
            <a:extLst xmlns:a="http://schemas.openxmlformats.org/drawingml/2006/main">
              <a:ext uri="{FF2B5EF4-FFF2-40B4-BE49-F238E27FC236}">
                <a16:creationId xmlns:a16="http://schemas.microsoft.com/office/drawing/2014/main" id="{9C5569CA-97C5-4A30-9A26-46ED7A11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47900"/>
            <a:ext cx="2476500" cy="3238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D6CEB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24C971-6DDB-4745-9711-C954E1763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4574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50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04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B70AECC-2977-44B4-920C-0699BB5CB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051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8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DEAL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52C5551-5580-480D-9354-7E3B38856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943350"/>
            <a:ext cx="2057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03F3A"/>
                </a:solidFill>
                <a:latin typeface="Helvetica Neue"/>
                <a:ea typeface="Helvetica Neue"/>
                <a:cs typeface="Helvetica Neue"/>
              </a:rPr>
              <a:t>Dan lets him stay — because kicking yourself out feels rude.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0D23B4-BCCF-4DBF-B99B-B72459776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48350"/>
            <a:ext cx="8858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6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rPr>
              <a:t>The first act weaponizes the most ordinary room in the world: a shared apartment.</a:t>
            </a:r>
          </a:p>
        </p:txBody>
      </p:sp>
    </p:spTree>
    <p:extLst>
      <p:ext uri="{BB962C8B-B14F-4D97-AF65-F5344CB8AC3E}">
        <p14:creationId xmlns:p14="http://schemas.microsoft.com/office/powerpoint/2010/main" val="151103402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nav_bar">
            <a:extLst xmlns:a="http://schemas.openxmlformats.org/drawingml/2006/main">
              <a:ext uri="{FF2B5EF4-FFF2-40B4-BE49-F238E27FC236}">
                <a16:creationId xmlns:a16="http://schemas.microsoft.com/office/drawing/2014/main" id="{1ECAE791-872B-4C15-B331-E04A404B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C6ADFD-9369-4B9C-BCD8-75BE542E2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AFCBE9-729B-482F-844A-5CF109A21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5D2B0B-CB29-4F50-A19E-D2EEBDF01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1A919D75-B605-4EC4-94BF-75D0C1885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17B5EF-A956-4AF0-808F-E3DF557F8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1D2820-469D-46E4-B170-19E692915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65A7D2-9952-405E-8DFB-4B708853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double act">
            <a:extLst xmlns:a="http://schemas.openxmlformats.org/drawingml/2006/main">
              <a:ext uri="{FF2B5EF4-FFF2-40B4-BE49-F238E27FC236}">
                <a16:creationId xmlns:a16="http://schemas.microsoft.com/office/drawing/2014/main" id="{A0EF93C9-D830-4A9A-AA3D-2144ED9AA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THE DOUBLE ACT</a:t>
            </a:r>
          </a:p>
        </p:txBody>
      </p:sp>
      <p:sp>
        <p:nvSpPr>
          <p:cNvPr id="10" name="rule_The double act">
            <a:extLst xmlns:a="http://schemas.openxmlformats.org/drawingml/2006/main">
              <a:ext uri="{FF2B5EF4-FFF2-40B4-BE49-F238E27FC236}">
                <a16:creationId xmlns:a16="http://schemas.microsoft.com/office/drawing/2014/main" id="{CA0E8952-0C78-4566-8051-AA65C181F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F98DB4-B419-41D7-8FEB-C552BE894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683074-30FB-433E-A8CF-F3492C0E3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638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0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0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CHOOSE YOUR DAN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F65396-2960-42F7-B371-95ADDFD1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Same face. Opposite relationship with consequences.</a:t>
            </a:r>
          </a:p>
        </p:txBody>
      </p:sp>
      <p:sp>
        <p:nvSpPr>
          <p:cNvPr id="14" name="choose_present_panel">
            <a:extLst xmlns:a="http://schemas.openxmlformats.org/drawingml/2006/main">
              <a:ext uri="{FF2B5EF4-FFF2-40B4-BE49-F238E27FC236}">
                <a16:creationId xmlns:a16="http://schemas.microsoft.com/office/drawing/2014/main" id="{23B345E9-F804-4458-A935-9300626FF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38400"/>
            <a:ext cx="5219700" cy="3238500"/>
          </a:xfrm>
          <a:prstGeom xmlns:a="http://schemas.openxmlformats.org/drawingml/2006/main" prst="roundRect">
            <a:avLst>
              <a:gd name="adj" fmla="val 4118"/>
            </a:avLst>
          </a:prstGeom>
          <a:solidFill xmlns:a="http://schemas.openxmlformats.org/drawingml/2006/main">
            <a:srgbClr val="E9E2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hoose_future_panel">
            <a:extLst xmlns:a="http://schemas.openxmlformats.org/drawingml/2006/main">
              <a:ext uri="{FF2B5EF4-FFF2-40B4-BE49-F238E27FC236}">
                <a16:creationId xmlns:a16="http://schemas.microsoft.com/office/drawing/2014/main" id="{47C879CF-6116-45F8-AE74-0EEDD2C00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38400"/>
            <a:ext cx="5219700" cy="3238500"/>
          </a:xfrm>
          <a:prstGeom xmlns:a="http://schemas.openxmlformats.org/drawingml/2006/main" prst="roundRect">
            <a:avLst>
              <a:gd name="adj" fmla="val 4118"/>
            </a:avLst>
          </a:prstGeom>
          <a:solidFill xmlns:a="http://schemas.openxmlformats.org/drawingml/2006/main">
            <a:srgbClr val="17191F"/>
          </a:solidFill>
          <a:ln xmlns:a="http://schemas.openxmlformats.org/drawingml/2006/main" w="9525">
            <a:solidFill>
              <a:srgbClr val="35384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47A5B9-D382-4069-95EF-3836BE62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241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PRESENT</a:t>
            </a:r>
          </a:p>
        </p:txBody>
      </p:sp>
      <p:sp>
        <p:nvSpPr>
          <p:cNvPr id="17" name="jump_PRESENT">
            <a:hlinkClick xmlns:a="http://schemas.openxmlformats.org/drawingml/2006/main" xmlns:r="http://schemas.openxmlformats.org/officeDocument/2006/relationships" r:id="rI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FED4AB-D185-42F2-B598-610EC8BB6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0515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9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540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540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DAN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37C18B-8A97-4CF3-86BA-8747652C0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95750"/>
            <a:ext cx="4114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0" i="0">
                <a:solidFill>
                  <a:srgbClr val="383834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 i="0">
                <a:solidFill>
                  <a:srgbClr val="383834"/>
                </a:solidFill>
                <a:latin typeface="Helvetica Neue"/>
                <a:ea typeface="Helvetica Neue"/>
                <a:cs typeface="Helvetica Neue"/>
              </a:rPr>
              <a:t>Still believes information can save him from becoming himself.</a:t>
            </a:r>
          </a:p>
        </p:txBody>
      </p:sp>
      <p:sp>
        <p:nvSpPr>
          <p:cNvPr id="19" name="jump_PRESENT_label">
            <a:hlinkClick xmlns:a="http://schemas.openxmlformats.org/drawingml/2006/main" xmlns:r="http://schemas.openxmlformats.org/officeDocument/2006/relationships" r:id="rI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ABA880-D7DB-4E99-9C94-DFB55509A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19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MEET HIM  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2F7B16-5277-42AA-94A0-72F5FD204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7241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FUTURE</a:t>
            </a:r>
          </a:p>
        </p:txBody>
      </p:sp>
      <p:sp>
        <p:nvSpPr>
          <p:cNvPr id="21" name="jump_FUTURE">
            <a:hlinkClick xmlns:a="http://schemas.openxmlformats.org/drawingml/2006/main" xmlns:r="http://schemas.openxmlformats.org/officeDocument/2006/relationships" r:id="rI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900E60-15C7-4095-B433-7F3FB2B5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0515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9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54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540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DAN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CC2A88-D9F5-466A-9B93-9FCE525E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095750"/>
            <a:ext cx="4114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Already learned the wrong lesson from every mistake he ever made.</a:t>
            </a:r>
          </a:p>
        </p:txBody>
      </p:sp>
      <p:sp>
        <p:nvSpPr>
          <p:cNvPr id="23" name="jump_FUTURE_label">
            <a:hlinkClick xmlns:a="http://schemas.openxmlformats.org/drawingml/2006/main" xmlns:r="http://schemas.openxmlformats.org/officeDocument/2006/relationships" r:id="rId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E8BDCB-3EEB-4713-BF9F-754CDDFE1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219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MEET HIM  →</a:t>
            </a:r>
          </a:p>
        </p:txBody>
      </p:sp>
    </p:spTree>
    <p:extLst>
      <p:ext uri="{BB962C8B-B14F-4D97-AF65-F5344CB8AC3E}">
        <p14:creationId xmlns:p14="http://schemas.microsoft.com/office/powerpoint/2010/main" val="18332999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nav_bar">
            <a:extLst xmlns:a="http://schemas.openxmlformats.org/drawingml/2006/main">
              <a:ext uri="{FF2B5EF4-FFF2-40B4-BE49-F238E27FC236}">
                <a16:creationId xmlns:a16="http://schemas.microsoft.com/office/drawing/2014/main" id="{EF83C3B9-4E65-4E88-A325-DD693658A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984D1A-4118-40D5-A302-427A08EB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BBE44A-7EFE-47D4-9DA7-CD1DDDF7E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6CF2C6-D29B-403E-966D-90436F010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DD4FC502-9A2C-4FBD-A4D0-1083BB460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9B71FE-A14A-4545-A590-FA9B3F786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AFAC98A-2009-4855-A68B-369F2B80E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BF7001-C22C-4ACE-B609-2C11D477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Present Dan">
            <a:extLst xmlns:a="http://schemas.openxmlformats.org/drawingml/2006/main">
              <a:ext uri="{FF2B5EF4-FFF2-40B4-BE49-F238E27FC236}">
                <a16:creationId xmlns:a16="http://schemas.microsoft.com/office/drawing/2014/main" id="{FFD5789D-C118-4C4F-954B-E5FD1B9C8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PRESENT DAN</a:t>
            </a:r>
          </a:p>
        </p:txBody>
      </p:sp>
      <p:sp>
        <p:nvSpPr>
          <p:cNvPr id="10" name="rule_Present Dan">
            <a:extLst xmlns:a="http://schemas.openxmlformats.org/drawingml/2006/main">
              <a:ext uri="{FF2B5EF4-FFF2-40B4-BE49-F238E27FC236}">
                <a16:creationId xmlns:a16="http://schemas.microsoft.com/office/drawing/2014/main" id="{93DA9085-6E03-477B-A9A3-9A686FDFB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6E40FD-1D6D-49E1-AC71-2C33552D5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A870A2-FCC7-4AC7-AB7A-8901A9F8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68580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2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5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5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GUY WHO THINKS FUTURE KNOWLEDGE COUNTS AS PERSONAL GROWTH.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32F76A-732F-4785-9BA1-8D466E56B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9560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WANTS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E54391-64EA-462A-807E-E6F3CD440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57500"/>
            <a:ext cx="4819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rPr>
              <a:t>A shortcut to a better life.</a:t>
            </a:r>
          </a:p>
        </p:txBody>
      </p:sp>
      <p:sp>
        <p:nvSpPr>
          <p:cNvPr id="15" name="present_rule_WANTS">
            <a:extLst xmlns:a="http://schemas.openxmlformats.org/drawingml/2006/main">
              <a:ext uri="{FF2B5EF4-FFF2-40B4-BE49-F238E27FC236}">
                <a16:creationId xmlns:a16="http://schemas.microsoft.com/office/drawing/2014/main" id="{8617B5B6-E9EC-4489-9FBB-46C9E36D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90900"/>
            <a:ext cx="6362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5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A6C44E-34F7-4533-8CB8-27E0F072F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7190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NEEDS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7A49C0-84B9-4568-B030-A6B0EB37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733800"/>
            <a:ext cx="4819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5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rPr>
              <a:t>To take responsibility before consequences arrive.</a:t>
            </a:r>
          </a:p>
        </p:txBody>
      </p:sp>
      <p:sp>
        <p:nvSpPr>
          <p:cNvPr id="18" name="present_rule_NEEDS">
            <a:extLst xmlns:a="http://schemas.openxmlformats.org/drawingml/2006/main">
              <a:ext uri="{FF2B5EF4-FFF2-40B4-BE49-F238E27FC236}">
                <a16:creationId xmlns:a16="http://schemas.microsoft.com/office/drawing/2014/main" id="{D7C528C1-4F74-4661-83F9-BEF339AA9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67200"/>
            <a:ext cx="6362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5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62CA4D-9327-4496-B50A-407EB5CA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48200"/>
            <a:ext cx="1600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COMIC WEAPON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3F0D33-6E30-45B1-B12F-15EA4F2BD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610100"/>
            <a:ext cx="4819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30302D"/>
                </a:solidFill>
                <a:latin typeface="Helvetica Neue"/>
                <a:ea typeface="Helvetica Neue"/>
                <a:cs typeface="Helvetica Neue"/>
              </a:rPr>
              <a:t>Confidence wildly outpacing competence.</a:t>
            </a:r>
          </a:p>
        </p:txBody>
      </p:sp>
      <p:sp>
        <p:nvSpPr>
          <p:cNvPr id="21" name="present_rule_COMIC WEAPON">
            <a:extLst xmlns:a="http://schemas.openxmlformats.org/drawingml/2006/main">
              <a:ext uri="{FF2B5EF4-FFF2-40B4-BE49-F238E27FC236}">
                <a16:creationId xmlns:a16="http://schemas.microsoft.com/office/drawing/2014/main" id="{5190B39C-BE9F-4303-BEA8-A9492A768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0"/>
            <a:ext cx="6362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B5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resent_quote">
            <a:extLst xmlns:a="http://schemas.openxmlformats.org/drawingml/2006/main">
              <a:ext uri="{FF2B5EF4-FFF2-40B4-BE49-F238E27FC236}">
                <a16:creationId xmlns:a16="http://schemas.microsoft.com/office/drawing/2014/main" id="{4DA7999F-A24E-44A4-9158-A7376EADA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162050"/>
            <a:ext cx="3333750" cy="42100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quote_mark">
            <a:extLst xmlns:a="http://schemas.openxmlformats.org/drawingml/2006/main">
              <a:ext uri="{FF2B5EF4-FFF2-40B4-BE49-F238E27FC236}">
                <a16:creationId xmlns:a16="http://schemas.microsoft.com/office/drawing/2014/main" id="{EAC2F6DA-CC0C-479B-BB03-3168468D0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371600"/>
            <a:ext cx="857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1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200" b="0" i="0">
                <a:solidFill>
                  <a:srgbClr val="A6F23D"/>
                </a:solidFill>
                <a:latin typeface="Georgia"/>
                <a:ea typeface="Georgia"/>
                <a:cs typeface="Georgia"/>
              </a:defRPr>
            </a:pPr>
            <a:r>
              <a:rPr sz="7200" b="0" i="0">
                <a:solidFill>
                  <a:srgbClr val="A6F23D"/>
                </a:solidFill>
                <a:latin typeface="Georgia"/>
                <a:ea typeface="Georgia"/>
                <a:cs typeface="Georgia"/>
              </a:rPr>
              <a:t>“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21EAABC-5FD7-4CB1-BBB5-A2DC8D9C3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38400"/>
            <a:ext cx="27241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8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2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2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I DON’T WANT TO BECOME YOU.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6A0B076-1B9B-4A9C-BFEE-1F40AC4F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29100"/>
            <a:ext cx="2590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1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 i="1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Unfortunately, that may require doing something.</a:t>
            </a:r>
          </a:p>
        </p:txBody>
      </p:sp>
      <p:sp>
        <p:nvSpPr>
          <p:cNvPr id="26" name="jump_FUTURE">
            <a:hlinkClick xmlns:a="http://schemas.openxmlformats.org/drawingml/2006/main" xmlns:r="http://schemas.openxmlformats.org/officeDocument/2006/relationships" r:id="rI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E39E3B-497F-48AF-9928-EC9C88CC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58483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MEET FUTURE DAN  →</a:t>
            </a:r>
          </a:p>
        </p:txBody>
      </p:sp>
    </p:spTree>
    <p:extLst>
      <p:ext uri="{BB962C8B-B14F-4D97-AF65-F5344CB8AC3E}">
        <p14:creationId xmlns:p14="http://schemas.microsoft.com/office/powerpoint/2010/main" val="549410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nav_bar">
            <a:extLst xmlns:a="http://schemas.openxmlformats.org/drawingml/2006/main">
              <a:ext uri="{FF2B5EF4-FFF2-40B4-BE49-F238E27FC236}">
                <a16:creationId xmlns:a16="http://schemas.microsoft.com/office/drawing/2014/main" id="{0897744A-2578-41EC-8B3C-8E5807A6E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BD8AA6-186E-435A-B0E5-5B16A706C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5047A8-731D-46EE-B0A7-A03FD8BEB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07B101-3D29-4370-9922-580169D23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4BF48D57-78ED-4F4D-A3C6-6D2EB78E8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51A090C-EEBA-4ABF-9114-4686F52E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9B1933-4481-4535-845C-8B139236B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5DBE1D-60AE-4BA0-8630-0F7E901A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Future Dan">
            <a:extLst xmlns:a="http://schemas.openxmlformats.org/drawingml/2006/main">
              <a:ext uri="{FF2B5EF4-FFF2-40B4-BE49-F238E27FC236}">
                <a16:creationId xmlns:a16="http://schemas.microsoft.com/office/drawing/2014/main" id="{7C62986A-107F-45D9-BC50-0B401AEB1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FUTURE DAN</a:t>
            </a:r>
          </a:p>
        </p:txBody>
      </p:sp>
      <p:sp>
        <p:nvSpPr>
          <p:cNvPr id="10" name="rule_Future Dan">
            <a:extLst xmlns:a="http://schemas.openxmlformats.org/drawingml/2006/main">
              <a:ext uri="{FF2B5EF4-FFF2-40B4-BE49-F238E27FC236}">
                <a16:creationId xmlns:a16="http://schemas.microsoft.com/office/drawing/2014/main" id="{C4C78273-5721-4746-9D01-C342361D5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32FC9B-D12C-4EDE-959E-2DF9C0529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002E3B-FA17-49EF-B8F4-AAF432C83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9906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4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97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A MENTOR, A WARNING — AND A COMPLETE FRAUD.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9B541C-1EEC-4DB0-8A96-6042F6C42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669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Broke. Battered. Rat-displaced. Still somehow smug.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21091F-1C54-4D46-ACAB-2C2D8E44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241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75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711C73-AF8B-41D3-8806-54C73C8D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7432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PITCH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10EB4D-135B-4C33-84D4-5F1B8D744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6860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He knows the dates, decisions and investments that destroy Dan’s life.</a:t>
            </a:r>
          </a:p>
        </p:txBody>
      </p:sp>
      <p:sp>
        <p:nvSpPr>
          <p:cNvPr id="17" name="future_rule_0">
            <a:extLst xmlns:a="http://schemas.openxmlformats.org/drawingml/2006/main">
              <a:ext uri="{FF2B5EF4-FFF2-40B4-BE49-F238E27FC236}">
                <a16:creationId xmlns:a16="http://schemas.microsoft.com/office/drawing/2014/main" id="{A976416F-3392-436D-9A88-A65F268B2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409950"/>
            <a:ext cx="9486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B0CB93-4A57-4490-ADE4-84A9F34C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528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75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D6C189-9D64-4E80-9C60-92F3B0269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7719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TRICK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EC3296-11A3-4256-95A9-F6EFD403D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147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When Present Dan changes a choice, Future Dan physically changes with it.</a:t>
            </a:r>
          </a:p>
        </p:txBody>
      </p:sp>
      <p:sp>
        <p:nvSpPr>
          <p:cNvPr id="21" name="future_rule_1">
            <a:extLst xmlns:a="http://schemas.openxmlformats.org/drawingml/2006/main">
              <a:ext uri="{FF2B5EF4-FFF2-40B4-BE49-F238E27FC236}">
                <a16:creationId xmlns:a16="http://schemas.microsoft.com/office/drawing/2014/main" id="{7F4BA364-E4F6-4C03-ACA6-FF3175FB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438650"/>
            <a:ext cx="9486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7D8680-CEE8-4342-A2E8-6840932C6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815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7A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875" b="1" i="0">
                <a:solidFill>
                  <a:srgbClr val="FF7A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AE22BA-2FC2-4F73-AA56-67A2E9DD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8006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SCAM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0FB824-8219-4CA5-BD46-2C9CB25F1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743450"/>
            <a:ext cx="7429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He steals valuables, eats the food, pockets the phone and jumps timelines.</a:t>
            </a:r>
          </a:p>
        </p:txBody>
      </p:sp>
      <p:sp>
        <p:nvSpPr>
          <p:cNvPr id="25" name="future_rule_2">
            <a:extLst xmlns:a="http://schemas.openxmlformats.org/drawingml/2006/main">
              <a:ext uri="{FF2B5EF4-FFF2-40B4-BE49-F238E27FC236}">
                <a16:creationId xmlns:a16="http://schemas.microsoft.com/office/drawing/2014/main" id="{8D868EB8-DFC3-4C2C-8BC1-C293DA845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467350"/>
            <a:ext cx="9486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8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future_tag">
            <a:extLst xmlns:a="http://schemas.openxmlformats.org/drawingml/2006/main">
              <a:ext uri="{FF2B5EF4-FFF2-40B4-BE49-F238E27FC236}">
                <a16:creationId xmlns:a16="http://schemas.microsoft.com/office/drawing/2014/main" id="{17AB2F3F-2FDA-4DA3-8B25-83742FA47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24550"/>
            <a:ext cx="102108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954808-343D-47F7-BC3B-9F7701294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19800"/>
            <a:ext cx="9867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35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THE WORST PART? HE KNOWS EXACTLY WHAT DAN WILL FALL FOR.</a:t>
            </a:r>
          </a:p>
        </p:txBody>
      </p:sp>
    </p:spTree>
    <p:extLst>
      <p:ext uri="{BB962C8B-B14F-4D97-AF65-F5344CB8AC3E}">
        <p14:creationId xmlns:p14="http://schemas.microsoft.com/office/powerpoint/2010/main" val="19613399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A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nav_bar">
            <a:extLst xmlns:a="http://schemas.openxmlformats.org/drawingml/2006/main">
              <a:ext uri="{FF2B5EF4-FFF2-40B4-BE49-F238E27FC236}">
                <a16:creationId xmlns:a16="http://schemas.microsoft.com/office/drawing/2014/main" id="{FB7A5325-6322-4568-97D5-9A1B4FEB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729609-69D6-4739-87B9-418CECC00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822981-1F41-46A5-BA1F-708D4666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6EC45F-DFEF-475E-A292-416AC6D4E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1FB9617B-B918-49FA-8F8C-FF23F495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3E35DBF-9B2A-45AE-A382-FC05B6EB2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41FF31-22AD-4DC5-8659-887FE6AC5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2E152D-DFB1-4EA7-8048-E05A64557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Time Cops">
            <a:extLst xmlns:a="http://schemas.openxmlformats.org/drawingml/2006/main">
              <a:ext uri="{FF2B5EF4-FFF2-40B4-BE49-F238E27FC236}">
                <a16:creationId xmlns:a16="http://schemas.microsoft.com/office/drawing/2014/main" id="{16F5C8EB-F088-4467-A64F-3F21E8FAC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rPr>
              <a:t>THE TIME COPS</a:t>
            </a:r>
          </a:p>
        </p:txBody>
      </p:sp>
      <p:sp>
        <p:nvSpPr>
          <p:cNvPr id="10" name="rule_The Time Cops">
            <a:extLst xmlns:a="http://schemas.openxmlformats.org/drawingml/2006/main">
              <a:ext uri="{FF2B5EF4-FFF2-40B4-BE49-F238E27FC236}">
                <a16:creationId xmlns:a16="http://schemas.microsoft.com/office/drawing/2014/main" id="{4ED3C7F6-96E3-4362-A197-6DE8A57B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EB4521-1B27-43C5-80EA-F53310FF7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1e372534584bad"/>
          <a:srcRect xmlns:a="http://schemas.openxmlformats.org/drawingml/2006/main" l="0" t="2942" r="0" b="2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400050"/>
            <a:ext cx="12192000" cy="6457950"/>
          </a:xfrm>
          <a:prstGeom xmlns:a="http://schemas.openxmlformats.org/drawingml/2006/main" prst="rect">
            <a:avLst/>
          </a:prstGeom>
        </p:spPr>
      </p:pic>
      <p:sp>
        <p:nvSpPr>
          <p:cNvPr id="13" name="timecop_copy_panel">
            <a:extLst xmlns:a="http://schemas.openxmlformats.org/drawingml/2006/main">
              <a:ext uri="{FF2B5EF4-FFF2-40B4-BE49-F238E27FC236}">
                <a16:creationId xmlns:a16="http://schemas.microsoft.com/office/drawing/2014/main" id="{F9339E2B-E60E-4157-91BA-6C180AB8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4953000" cy="645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0FA402-B76D-4C36-A88D-C47A2C04F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4000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3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AGENT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43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4350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KNARVELL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9BA4AF-7432-4A5F-9565-5753CE23C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24150"/>
            <a:ext cx="3733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Burned out. Underfunded.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Completely done with Dan.</a:t>
            </a:r>
          </a:p>
        </p:txBody>
      </p:sp>
      <p:sp>
        <p:nvSpPr>
          <p:cNvPr id="16" name="knarvell_rule">
            <a:extLst xmlns:a="http://schemas.openxmlformats.org/drawingml/2006/main">
              <a:ext uri="{FF2B5EF4-FFF2-40B4-BE49-F238E27FC236}">
                <a16:creationId xmlns:a16="http://schemas.microsoft.com/office/drawing/2014/main" id="{6FD3583B-2689-4A91-847F-990EED96A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33800"/>
            <a:ext cx="32956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9BA390-6D79-4379-BAFC-7A0300D1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3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 i="0">
                <a:solidFill>
                  <a:srgbClr val="FF7A3D"/>
                </a:solidFill>
                <a:latin typeface="Helvetica Neue"/>
                <a:ea typeface="Helvetica Neue"/>
                <a:cs typeface="Helvetica Neue"/>
              </a:rPr>
              <a:t>THE MISSION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62C361-6539-48F9-BFA9-9E6384FD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0055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 i="0">
                <a:solidFill>
                  <a:srgbClr val="F8F7F2"/>
                </a:solidFill>
                <a:latin typeface="Helvetica Neue"/>
                <a:ea typeface="Helvetica Neue"/>
                <a:cs typeface="Helvetica Neue"/>
              </a:rPr>
              <a:t>Recruit the one variation who can anticipate Future Dan’s next stupid decision.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F8FA6C-E6FB-406B-BF8D-E8D209A69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626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WHO BETTER TO PREDICT DAN—THAN DAN?</a:t>
            </a:r>
          </a:p>
        </p:txBody>
      </p:sp>
    </p:spTree>
    <p:extLst>
      <p:ext uri="{BB962C8B-B14F-4D97-AF65-F5344CB8AC3E}">
        <p14:creationId xmlns:p14="http://schemas.microsoft.com/office/powerpoint/2010/main" val="180464005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9E2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nav_bar">
            <a:extLst xmlns:a="http://schemas.openxmlformats.org/drawingml/2006/main">
              <a:ext uri="{FF2B5EF4-FFF2-40B4-BE49-F238E27FC236}">
                <a16:creationId xmlns:a16="http://schemas.microsoft.com/office/drawing/2014/main" id="{E55D9B44-8F46-40E6-B01E-8AE95082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04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nav_HOME">
            <a:hlinkClick xmlns:a="http://schemas.openxmlformats.org/drawingml/2006/main" xmlns:r="http://schemas.openxmlformats.org/officeDocument/2006/relationships" r:id="rI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00F90B-FE72-4257-9BA7-2BCE3AA70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952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20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MFR</a:t>
            </a:r>
          </a:p>
        </p:txBody>
      </p:sp>
      <p:sp>
        <p:nvSpPr>
          <p:cNvPr id="3" name="nav_HOOK">
            <a:hlinkClick xmlns:a="http://schemas.openxmlformats.org/drawingml/2006/main" xmlns:r="http://schemas.openxmlformats.org/officeDocument/2006/relationships" r:id="rId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512798-C788-4291-9A4C-8AEA23DAC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HOOK</a:t>
            </a:r>
          </a:p>
        </p:txBody>
      </p:sp>
      <p:sp>
        <p:nvSpPr>
          <p:cNvPr id="4" name="nav_MOVIE">
            <a:hlinkClick xmlns:a="http://schemas.openxmlformats.org/drawingml/2006/main" xmlns:r="http://schemas.openxmlformats.org/officeDocument/2006/relationships" r:id="rI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3BC9F8-98FD-4CC9-998A-3E4553B9A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6F23D"/>
                </a:solidFill>
                <a:latin typeface="Helvetica Neue"/>
                <a:ea typeface="Helvetica Neue"/>
                <a:cs typeface="Helvetica Neue"/>
              </a:rPr>
              <a:t>MOVIE</a:t>
            </a:r>
          </a:p>
        </p:txBody>
      </p:sp>
      <p:sp>
        <p:nvSpPr>
          <p:cNvPr id="5" name="nav_active_MOVIE">
            <a:extLst xmlns:a="http://schemas.openxmlformats.org/drawingml/2006/main">
              <a:ext uri="{FF2B5EF4-FFF2-40B4-BE49-F238E27FC236}">
                <a16:creationId xmlns:a16="http://schemas.microsoft.com/office/drawing/2014/main" id="{EF117004-BB01-4BEE-A3AA-C8893F535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242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F2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nav_WORLD">
            <a:hlinkClick xmlns:a="http://schemas.openxmlformats.org/drawingml/2006/main" xmlns:r="http://schemas.openxmlformats.org/officeDocument/2006/relationships" r:id="rI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3E453E-1885-4B2F-9F97-07258356E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WORLD</a:t>
            </a:r>
          </a:p>
        </p:txBody>
      </p:sp>
      <p:sp>
        <p:nvSpPr>
          <p:cNvPr id="7" name="nav_HEART">
            <a:hlinkClick xmlns:a="http://schemas.openxmlformats.org/drawingml/2006/main" xmlns:r="http://schemas.openxmlformats.org/officeDocument/2006/relationships" r:id="rI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C1E717-0C73-4B3A-9370-C55ABF84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HEART</a:t>
            </a:r>
          </a:p>
        </p:txBody>
      </p:sp>
      <p:sp>
        <p:nvSpPr>
          <p:cNvPr id="8" name="nav_TEAM">
            <a:hlinkClick xmlns:a="http://schemas.openxmlformats.org/drawingml/2006/main" xmlns:r="http://schemas.openxmlformats.org/officeDocument/2006/relationships" r:id="rI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31218B-37CE-4341-89A3-E2CD82430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04775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TEAM</a:t>
            </a:r>
          </a:p>
        </p:txBody>
      </p:sp>
      <p:sp>
        <p:nvSpPr>
          <p:cNvPr id="9" name="kicker_The story engine">
            <a:extLst xmlns:a="http://schemas.openxmlformats.org/drawingml/2006/main">
              <a:ext uri="{FF2B5EF4-FFF2-40B4-BE49-F238E27FC236}">
                <a16:creationId xmlns:a16="http://schemas.microsoft.com/office/drawing/2014/main" id="{2FE738E2-0B24-4E74-9EEA-91E274F2B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THE STORY ENGINE</a:t>
            </a:r>
          </a:p>
        </p:txBody>
      </p:sp>
      <p:sp>
        <p:nvSpPr>
          <p:cNvPr id="10" name="rule_The story engine">
            <a:extLst xmlns:a="http://schemas.openxmlformats.org/drawingml/2006/main">
              <a:ext uri="{FF2B5EF4-FFF2-40B4-BE49-F238E27FC236}">
                <a16:creationId xmlns:a16="http://schemas.microsoft.com/office/drawing/2014/main" id="{E877F400-B1FF-45C4-9CA5-187F4D0F1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67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6F4972-3BB0-400C-A789-B54C08597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4484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 i="0">
                <a:solidFill>
                  <a:srgbClr val="AAA69C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C17CF3-4417-43C6-A714-E29FB3A7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8858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1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3900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EVERY “FIX” CREATES A NEW PROBLEM.</a:t>
            </a:r>
          </a:p>
        </p:txBody>
      </p:sp>
      <p:sp>
        <p:nvSpPr>
          <p:cNvPr id="13" name="engine_1">
            <a:extLst xmlns:a="http://schemas.openxmlformats.org/drawingml/2006/main">
              <a:ext uri="{FF2B5EF4-FFF2-40B4-BE49-F238E27FC236}">
                <a16:creationId xmlns:a16="http://schemas.microsoft.com/office/drawing/2014/main" id="{3B4CD053-A58B-4537-AEFB-173E4D1BE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81250"/>
            <a:ext cx="3143250" cy="2895600"/>
          </a:xfrm>
          <a:prstGeom xmlns:a="http://schemas.openxmlformats.org/drawingml/2006/main" prst="roundRect">
            <a:avLst>
              <a:gd name="adj" fmla="val 4605"/>
            </a:avLst>
          </a:prstGeom>
          <a:solidFill xmlns:a="http://schemas.openxmlformats.org/drawingml/2006/main">
            <a:srgbClr val="D8D0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9F9FD1-6B7E-4571-B330-7BDF1642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71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95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82A579-D637-4D98-83B8-42ACE8F15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27241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FUTURE DAN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NAMES A MISTAKE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2569CE-D60C-489D-9561-31ECE686D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71950"/>
            <a:ext cx="27241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8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4241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2413C"/>
                </a:solidFill>
                <a:latin typeface="Helvetica Neue"/>
                <a:ea typeface="Helvetica Neue"/>
                <a:cs typeface="Helvetica Neue"/>
              </a:rPr>
              <a:t>A disastrous date. A terrible choice. A suspicious stock tip.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95F618-35CE-4695-BDB9-8AB1E4E2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486150"/>
            <a:ext cx="400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0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8" name="engine_2">
            <a:extLst xmlns:a="http://schemas.openxmlformats.org/drawingml/2006/main">
              <a:ext uri="{FF2B5EF4-FFF2-40B4-BE49-F238E27FC236}">
                <a16:creationId xmlns:a16="http://schemas.microsoft.com/office/drawing/2014/main" id="{FC33E97B-5A7A-4542-A5B1-48C179CF9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81250"/>
            <a:ext cx="3143250" cy="2895600"/>
          </a:xfrm>
          <a:prstGeom xmlns:a="http://schemas.openxmlformats.org/drawingml/2006/main" prst="roundRect">
            <a:avLst>
              <a:gd name="adj" fmla="val 4605"/>
            </a:avLst>
          </a:prstGeom>
          <a:solidFill xmlns:a="http://schemas.openxmlformats.org/drawingml/2006/main">
            <a:srgbClr val="090A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76B396A-4FF1-4178-803B-CE8334580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571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950" b="1" i="0">
                <a:solidFill>
                  <a:srgbClr val="A6F23D"/>
                </a:solidFill>
                <a:latin typeface="Helvetica Neue Condensed Black"/>
                <a:ea typeface="Helvetica Neue Condensed Black"/>
                <a:cs typeface="Helvetica Neue Condensed Black"/>
              </a:rPr>
              <a:t>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7740A1-A804-4261-8BFA-F4A1F06C0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143250"/>
            <a:ext cx="27241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8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PRESENT DAN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F8F7F2"/>
                </a:solidFill>
                <a:latin typeface="Helvetica Neue Condensed Black"/>
                <a:ea typeface="Helvetica Neue Condensed Black"/>
                <a:cs typeface="Helvetica Neue Condensed Black"/>
              </a:rPr>
              <a:t>CHANGES COURSE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70A464-51F9-4ADA-8616-84568AA0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171950"/>
            <a:ext cx="27241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E9E2D2"/>
                </a:solidFill>
                <a:latin typeface="Helvetica Neue"/>
                <a:ea typeface="Helvetica Neue"/>
                <a:cs typeface="Helvetica Neue"/>
              </a:rPr>
              <a:t>The timeline edits itself in real time.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6B8174-D6DB-40F2-9627-6FB5551BB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86150"/>
            <a:ext cx="400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0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 i="0">
                <a:solidFill>
                  <a:srgbClr val="9A67FF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3" name="engine_3">
            <a:extLst xmlns:a="http://schemas.openxmlformats.org/drawingml/2006/main">
              <a:ext uri="{FF2B5EF4-FFF2-40B4-BE49-F238E27FC236}">
                <a16:creationId xmlns:a16="http://schemas.microsoft.com/office/drawing/2014/main" id="{737FEEC0-BD6F-4EDA-80AC-0CC3AB5B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81250"/>
            <a:ext cx="3143250" cy="2895600"/>
          </a:xfrm>
          <a:prstGeom xmlns:a="http://schemas.openxmlformats.org/drawingml/2006/main" prst="roundRect">
            <a:avLst>
              <a:gd name="adj" fmla="val 4605"/>
            </a:avLst>
          </a:prstGeom>
          <a:solidFill xmlns:a="http://schemas.openxmlformats.org/drawingml/2006/main">
            <a:srgbClr val="D8D0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F5C3F83-F2AB-47B9-9A7C-3F4191FFD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71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95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1950" b="1" i="0">
                <a:solidFill>
                  <a:srgbClr val="9A67FF"/>
                </a:solidFill>
                <a:latin typeface="Helvetica Neue Condensed Black"/>
                <a:ea typeface="Helvetica Neue Condensed Black"/>
                <a:cs typeface="Helvetica Neue Condensed Black"/>
              </a:rPr>
              <a:t>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F623E8-E9D1-43CC-B6E6-666601E59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7241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FUTURE DAN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defRPr>
            </a:pPr>
            <a:r>
              <a:rPr sz="2325" b="1" i="0">
                <a:solidFill>
                  <a:srgbClr val="090A0D"/>
                </a:solidFill>
                <a:latin typeface="Helvetica Neue Condensed Black"/>
                <a:ea typeface="Helvetica Neue Condensed Black"/>
                <a:cs typeface="Helvetica Neue Condensed Black"/>
              </a:rPr>
              <a:t>CHANGES TOO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D0A603-D783-46E8-B921-14D06116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71950"/>
            <a:ext cx="27241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0" i="0">
                <a:solidFill>
                  <a:srgbClr val="4241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 i="0">
                <a:solidFill>
                  <a:srgbClr val="42413C"/>
                </a:solidFill>
                <a:latin typeface="Helvetica Neue"/>
                <a:ea typeface="Helvetica Neue"/>
                <a:cs typeface="Helvetica Neue"/>
              </a:rPr>
              <a:t>Scars vanish. Eyes return. Lies multiply.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0D3715-F967-4892-AA1D-4F3FCC400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53100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 i="0">
                <a:solidFill>
                  <a:srgbClr val="090A0D"/>
                </a:solidFill>
                <a:latin typeface="Helvetica Neue"/>
                <a:ea typeface="Helvetica Neue"/>
                <a:cs typeface="Helvetica Neue"/>
              </a:rPr>
              <a:t>Then the portal opens — and the self-improvement comedy becomes a manhunt.</a:t>
            </a:r>
          </a:p>
        </p:txBody>
      </p:sp>
    </p:spTree>
    <p:extLst>
      <p:ext uri="{BB962C8B-B14F-4D97-AF65-F5344CB8AC3E}">
        <p14:creationId xmlns:p14="http://schemas.microsoft.com/office/powerpoint/2010/main" val="9339106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2026-08-24T19:26:39.0850000Z</dcterms:created>
  <dcterms:modified xsi:type="dcterms:W3CDTF">2026-08-24T19:26:39.0850000Z</dcterms:modified>
</coreProperties>
</file>